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7" r:id="rId4"/>
    <p:sldId id="258" r:id="rId5"/>
    <p:sldId id="260" r:id="rId6"/>
    <p:sldId id="261" r:id="rId7"/>
    <p:sldId id="262" r:id="rId8"/>
    <p:sldId id="263" r:id="rId9"/>
    <p:sldId id="264" r:id="rId10"/>
    <p:sldId id="265" r:id="rId11"/>
    <p:sldId id="266" r:id="rId12"/>
    <p:sldId id="269" r:id="rId13"/>
    <p:sldId id="267"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374" autoAdjust="0"/>
  </p:normalViewPr>
  <p:slideViewPr>
    <p:cSldViewPr>
      <p:cViewPr varScale="1">
        <p:scale>
          <a:sx n="65" d="100"/>
          <a:sy n="65" d="100"/>
        </p:scale>
        <p:origin x="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48C61-14EF-43C2-AE0D-D286E20515AE}" type="datetimeFigureOut">
              <a:rPr lang="en-US" smtClean="0"/>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47E51-E2C3-4535-B0DD-DEA3E1AED23E}" type="slidenum">
              <a:rPr lang="en-US" smtClean="0"/>
              <a:t>‹#›</a:t>
            </a:fld>
            <a:endParaRPr lang="en-US"/>
          </a:p>
        </p:txBody>
      </p:sp>
    </p:spTree>
    <p:extLst>
      <p:ext uri="{BB962C8B-B14F-4D97-AF65-F5344CB8AC3E}">
        <p14:creationId xmlns:p14="http://schemas.microsoft.com/office/powerpoint/2010/main" val="85750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47E51-E2C3-4535-B0DD-DEA3E1AED23E}" type="slidenum">
              <a:rPr lang="en-US" smtClean="0"/>
              <a:t>1</a:t>
            </a:fld>
            <a:endParaRPr lang="en-US"/>
          </a:p>
        </p:txBody>
      </p:sp>
    </p:spTree>
    <p:extLst>
      <p:ext uri="{BB962C8B-B14F-4D97-AF65-F5344CB8AC3E}">
        <p14:creationId xmlns:p14="http://schemas.microsoft.com/office/powerpoint/2010/main" val="375958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live and work in another culture, we can accidentally behave in socially unacceptable ways. Pay close attention to the body language of the person you are interacting with. If they move away from you, if their face or body shows fear or tension, or if they stop responding to you and look away, immediately stop what you are doing. You should ask them if your behavior is making them feel uncomfortable. If they tell you that they are uncomfortable, stop what you are doing. Never argue with them or try to convince them to change their mind.</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10</a:t>
            </a:fld>
            <a:endParaRPr lang="en-US"/>
          </a:p>
        </p:txBody>
      </p:sp>
    </p:spTree>
    <p:extLst>
      <p:ext uri="{BB962C8B-B14F-4D97-AF65-F5344CB8AC3E}">
        <p14:creationId xmlns:p14="http://schemas.microsoft.com/office/powerpoint/2010/main" val="256186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now watch a short video showing sexual harassment between two people who used to date. As you watch the video, pay attention to how Alex’s body language and tone of voice changes. Alex is </a:t>
            </a:r>
            <a:r>
              <a:rPr lang="en-US" sz="1200" i="1" kern="1200" dirty="0">
                <a:solidFill>
                  <a:schemeClr val="tx1"/>
                </a:solidFill>
                <a:effectLst/>
                <a:latin typeface="+mn-lt"/>
                <a:ea typeface="+mn-ea"/>
                <a:cs typeface="+mn-cs"/>
              </a:rPr>
              <a:t>showing</a:t>
            </a:r>
            <a:r>
              <a:rPr lang="en-US" sz="1200" kern="1200" dirty="0">
                <a:solidFill>
                  <a:schemeClr val="tx1"/>
                </a:solidFill>
                <a:effectLst/>
                <a:latin typeface="+mn-lt"/>
                <a:ea typeface="+mn-ea"/>
                <a:cs typeface="+mn-cs"/>
              </a:rPr>
              <a:t> her growing discomfort with Christian’s actions, long before she </a:t>
            </a:r>
            <a:r>
              <a:rPr lang="en-US" sz="1200" i="1" kern="1200" dirty="0">
                <a:solidFill>
                  <a:schemeClr val="tx1"/>
                </a:solidFill>
                <a:effectLst/>
                <a:latin typeface="+mn-lt"/>
                <a:ea typeface="+mn-ea"/>
                <a:cs typeface="+mn-cs"/>
              </a:rPr>
              <a:t>tells</a:t>
            </a:r>
            <a:r>
              <a:rPr lang="en-US" sz="1200" kern="1200" dirty="0">
                <a:solidFill>
                  <a:schemeClr val="tx1"/>
                </a:solidFill>
                <a:effectLst/>
                <a:latin typeface="+mn-lt"/>
                <a:ea typeface="+mn-ea"/>
                <a:cs typeface="+mn-cs"/>
              </a:rPr>
              <a:t> Christian directly that she is uncomfortable. Be sensitive to the people around you and always respect another person’s boundaries, even if you had a romantic relationship with that person before.</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11</a:t>
            </a:fld>
            <a:endParaRPr lang="en-US"/>
          </a:p>
        </p:txBody>
      </p:sp>
    </p:spTree>
    <p:extLst>
      <p:ext uri="{BB962C8B-B14F-4D97-AF65-F5344CB8AC3E}">
        <p14:creationId xmlns:p14="http://schemas.microsoft.com/office/powerpoint/2010/main" val="137001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there were consequences for Christian when HR and his sponsor became involved. </a:t>
            </a:r>
            <a:r>
              <a:rPr lang="en-US" sz="1200" b="0" i="1" u="none" strike="noStrike" kern="1200" dirty="0">
                <a:solidFill>
                  <a:schemeClr val="tx1"/>
                </a:solidFill>
                <a:effectLst/>
                <a:latin typeface="+mn-lt"/>
                <a:ea typeface="+mn-ea"/>
                <a:cs typeface="+mn-cs"/>
              </a:rPr>
              <a:t>Consequences vary based on the type of act committed and the employer. </a:t>
            </a:r>
            <a:r>
              <a:rPr lang="en-US" sz="1200" kern="1200" dirty="0">
                <a:solidFill>
                  <a:schemeClr val="tx1"/>
                </a:solidFill>
                <a:effectLst/>
                <a:latin typeface="+mn-lt"/>
                <a:ea typeface="+mn-ea"/>
                <a:cs typeface="+mn-cs"/>
              </a:rPr>
              <a:t>  If you are accused of sexual harassment, you may face consequences at work including a written warning, suspension or even losing your position. You may also face legal, housing or program consequences. </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12</a:t>
            </a:fld>
            <a:endParaRPr lang="en-US"/>
          </a:p>
        </p:txBody>
      </p:sp>
    </p:spTree>
    <p:extLst>
      <p:ext uri="{BB962C8B-B14F-4D97-AF65-F5344CB8AC3E}">
        <p14:creationId xmlns:p14="http://schemas.microsoft.com/office/powerpoint/2010/main" val="180266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you will watch another video example of sexual harassment of a participant and her roommate in their housing. In this video, a maintenance worker touches a female participant without her consent.  The participant’s roommate saw what happened and stepped in to help her. </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13</a:t>
            </a:fld>
            <a:endParaRPr lang="en-US"/>
          </a:p>
        </p:txBody>
      </p:sp>
    </p:spTree>
    <p:extLst>
      <p:ext uri="{BB962C8B-B14F-4D97-AF65-F5344CB8AC3E}">
        <p14:creationId xmlns:p14="http://schemas.microsoft.com/office/powerpoint/2010/main" val="169562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was very important that Anastasia left her room when it started to become dangerous. Other safety tips include: </a:t>
            </a:r>
          </a:p>
          <a:p>
            <a:r>
              <a:rPr lang="en-US" sz="1200" b="1" kern="1200" dirty="0">
                <a:solidFill>
                  <a:schemeClr val="tx1"/>
                </a:solidFill>
                <a:effectLst/>
                <a:latin typeface="+mn-lt"/>
                <a:ea typeface="+mn-ea"/>
                <a:cs typeface="+mn-cs"/>
              </a:rPr>
              <a:t>Do not be afraid to say STOP</a:t>
            </a:r>
            <a:r>
              <a:rPr lang="en-US" sz="1200" kern="1200" dirty="0">
                <a:solidFill>
                  <a:schemeClr val="tx1"/>
                </a:solidFill>
                <a:effectLst/>
                <a:latin typeface="+mn-lt"/>
                <a:ea typeface="+mn-ea"/>
                <a:cs typeface="+mn-cs"/>
              </a:rPr>
              <a:t>. Clearly state your concerns to those involved. You should not be afraid of any negative effect on your employment or program. Your program sponsor will help protect you.    </a:t>
            </a:r>
          </a:p>
          <a:p>
            <a:r>
              <a:rPr lang="en-US" sz="1200" b="1" kern="1200" dirty="0">
                <a:solidFill>
                  <a:schemeClr val="tx1"/>
                </a:solidFill>
                <a:effectLst/>
                <a:latin typeface="+mn-lt"/>
                <a:ea typeface="+mn-ea"/>
                <a:cs typeface="+mn-cs"/>
              </a:rPr>
              <a:t>Do not go out alone whenever possible.</a:t>
            </a:r>
            <a:r>
              <a:rPr lang="en-US" sz="1200" kern="1200" dirty="0">
                <a:solidFill>
                  <a:schemeClr val="tx1"/>
                </a:solidFill>
                <a:effectLst/>
                <a:latin typeface="+mn-lt"/>
                <a:ea typeface="+mn-ea"/>
                <a:cs typeface="+mn-cs"/>
              </a:rPr>
              <a:t> Bring a friend whether you are meeting a repairman in your housing, walking at night, or going to a party. If you have to go alone, make sure someone knows where you will be.</a:t>
            </a:r>
          </a:p>
          <a:p>
            <a:r>
              <a:rPr lang="en-US" sz="1200" b="1" kern="1200" dirty="0">
                <a:solidFill>
                  <a:schemeClr val="tx1"/>
                </a:solidFill>
                <a:effectLst/>
                <a:latin typeface="+mn-lt"/>
                <a:ea typeface="+mn-ea"/>
                <a:cs typeface="+mn-cs"/>
              </a:rPr>
              <a:t>Lock your doors.</a:t>
            </a:r>
            <a:r>
              <a:rPr lang="en-US" sz="1200" kern="1200" dirty="0">
                <a:solidFill>
                  <a:schemeClr val="tx1"/>
                </a:solidFill>
                <a:effectLst/>
                <a:latin typeface="+mn-lt"/>
                <a:ea typeface="+mn-ea"/>
                <a:cs typeface="+mn-cs"/>
              </a:rPr>
              <a:t> Always protect against access by strangers whether it be in your bedroom, a car, or a workspace.  </a:t>
            </a:r>
          </a:p>
          <a:p>
            <a:r>
              <a:rPr lang="en-US" sz="1200" b="1" kern="1200" dirty="0">
                <a:solidFill>
                  <a:schemeClr val="tx1"/>
                </a:solidFill>
                <a:effectLst/>
                <a:latin typeface="+mn-lt"/>
                <a:ea typeface="+mn-ea"/>
                <a:cs typeface="+mn-cs"/>
              </a:rPr>
              <a:t>Travel Safely.</a:t>
            </a:r>
            <a:r>
              <a:rPr lang="en-US" sz="1200" kern="1200" dirty="0">
                <a:solidFill>
                  <a:schemeClr val="tx1"/>
                </a:solidFill>
                <a:effectLst/>
                <a:latin typeface="+mn-lt"/>
                <a:ea typeface="+mn-ea"/>
                <a:cs typeface="+mn-cs"/>
              </a:rPr>
              <a:t>  Late night travel without a plan can be dangerous. Memorize your housing and host employer’s address and have a plan for safe travel to and from any destination. </a:t>
            </a:r>
          </a:p>
          <a:p>
            <a:r>
              <a:rPr lang="en-US" sz="1200" b="1" kern="1200" dirty="0">
                <a:solidFill>
                  <a:schemeClr val="tx1"/>
                </a:solidFill>
                <a:effectLst/>
                <a:latin typeface="+mn-lt"/>
                <a:ea typeface="+mn-ea"/>
                <a:cs typeface="+mn-cs"/>
              </a:rPr>
              <a:t>Be cautious at social events.</a:t>
            </a:r>
            <a:r>
              <a:rPr lang="en-US" sz="1200" kern="1200" dirty="0">
                <a:solidFill>
                  <a:schemeClr val="tx1"/>
                </a:solidFill>
                <a:effectLst/>
                <a:latin typeface="+mn-lt"/>
                <a:ea typeface="+mn-ea"/>
                <a:cs typeface="+mn-cs"/>
              </a:rPr>
              <a:t> Do not accept open drinks and always go to parties with a friend.</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14</a:t>
            </a:fld>
            <a:endParaRPr lang="en-US"/>
          </a:p>
        </p:txBody>
      </p:sp>
    </p:spTree>
    <p:extLst>
      <p:ext uri="{BB962C8B-B14F-4D97-AF65-F5344CB8AC3E}">
        <p14:creationId xmlns:p14="http://schemas.microsoft.com/office/powerpoint/2010/main" val="179076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important steps you can take if you are experiencing sexual harassment. If you feel safe to do so, use your voice and your body to clearly tell the perpetrator STOP. Avoid being alone with the perpetrator. If you have any texts or emails between yourself and the perpetrator, save them and share them as part of your reporting. Write down all the details after an incident.</a:t>
            </a:r>
          </a:p>
          <a:p>
            <a:r>
              <a:rPr lang="en-US" sz="1200" kern="1200" dirty="0">
                <a:solidFill>
                  <a:schemeClr val="tx1"/>
                </a:solidFill>
                <a:effectLst/>
                <a:latin typeface="+mn-lt"/>
                <a:ea typeface="+mn-ea"/>
                <a:cs typeface="+mn-cs"/>
              </a:rPr>
              <a:t>Tell a trusted friend or co-worker, inform your host employer and call your program sponsor, so that you do not have to handle this alone.  </a:t>
            </a:r>
          </a:p>
          <a:p>
            <a:r>
              <a:rPr lang="en-US" sz="1200" kern="1200" dirty="0">
                <a:solidFill>
                  <a:schemeClr val="tx1"/>
                </a:solidFill>
                <a:effectLst/>
                <a:latin typeface="+mn-lt"/>
                <a:ea typeface="+mn-ea"/>
                <a:cs typeface="+mn-cs"/>
              </a:rPr>
              <a:t>You can also contact an organization like RAINN that specializes in supporting those that have been sexually assaulted. </a:t>
            </a:r>
          </a:p>
          <a:p>
            <a:r>
              <a:rPr lang="en-US" sz="1200" kern="1200" dirty="0">
                <a:solidFill>
                  <a:schemeClr val="tx1"/>
                </a:solidFill>
                <a:effectLst/>
                <a:latin typeface="+mn-lt"/>
                <a:ea typeface="+mn-ea"/>
                <a:cs typeface="+mn-cs"/>
              </a:rPr>
              <a:t>If the situation feels dangerous, remove yourself from a situation as quickly as possible and go somewhere safe. If necessary, call 911 for additional help.</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15</a:t>
            </a:fld>
            <a:endParaRPr lang="en-US"/>
          </a:p>
        </p:txBody>
      </p:sp>
    </p:spTree>
    <p:extLst>
      <p:ext uri="{BB962C8B-B14F-4D97-AF65-F5344CB8AC3E}">
        <p14:creationId xmlns:p14="http://schemas.microsoft.com/office/powerpoint/2010/main" val="225133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47E51-E2C3-4535-B0DD-DEA3E1AED23E}" type="slidenum">
              <a:rPr lang="en-US" smtClean="0"/>
              <a:t>2</a:t>
            </a:fld>
            <a:endParaRPr lang="en-US"/>
          </a:p>
        </p:txBody>
      </p:sp>
    </p:spTree>
    <p:extLst>
      <p:ext uri="{BB962C8B-B14F-4D97-AF65-F5344CB8AC3E}">
        <p14:creationId xmlns:p14="http://schemas.microsoft.com/office/powerpoint/2010/main" val="227498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1" u="none" strike="noStrike" kern="1200" dirty="0">
                <a:solidFill>
                  <a:schemeClr val="tx1"/>
                </a:solidFill>
                <a:effectLst/>
                <a:latin typeface="+mn-lt"/>
                <a:ea typeface="+mn-ea"/>
                <a:cs typeface="+mn-cs"/>
              </a:rPr>
              <a:t>The term “harassment” includes, but is not limited to, jokes, slurs, or other verbal, graphic, or physical conduct relating to a person’s race, color, sex, religion, national origin, citizenship, age or disability</a:t>
            </a:r>
            <a:r>
              <a:rPr lang="en-US" sz="1200" b="0" i="0" u="none" strike="noStrike"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Sexual Harassment</a:t>
            </a:r>
            <a:r>
              <a:rPr lang="en-US" sz="1200" b="0" i="1" u="none" strike="noStrike" kern="1200" baseline="0" dirty="0">
                <a:solidFill>
                  <a:schemeClr val="tx1"/>
                </a:solidFill>
                <a:effectLst/>
                <a:latin typeface="+mn-lt"/>
                <a:ea typeface="+mn-ea"/>
                <a:cs typeface="+mn-cs"/>
              </a:rPr>
              <a:t> can be </a:t>
            </a:r>
            <a:r>
              <a:rPr lang="en-US" sz="1200" b="0" i="1" u="none" strike="noStrike" kern="1200" dirty="0">
                <a:solidFill>
                  <a:schemeClr val="tx1"/>
                </a:solidFill>
                <a:effectLst/>
                <a:latin typeface="+mn-lt"/>
                <a:ea typeface="+mn-ea"/>
                <a:cs typeface="+mn-cs"/>
              </a:rPr>
              <a:t>when a person, regardless of gender, is asked to engage in sexual activity as a condition of that person’s employment</a:t>
            </a:r>
          </a:p>
          <a:p>
            <a:pPr rtl="0" fontAlgn="base"/>
            <a:r>
              <a:rPr lang="en-US" sz="1200" b="0" i="1"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3</a:t>
            </a:fld>
            <a:endParaRPr lang="en-US"/>
          </a:p>
        </p:txBody>
      </p:sp>
    </p:spTree>
    <p:extLst>
      <p:ext uri="{BB962C8B-B14F-4D97-AF65-F5344CB8AC3E}">
        <p14:creationId xmlns:p14="http://schemas.microsoft.com/office/powerpoint/2010/main" val="324380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 type of repeated and unwanted physical contact is definitely sexual harassment. Avoid physical contact with co-workers, unless they tell you it is okay. In the US, it is not common to greet co-workers with hugs or kisses. It is appropriate to shake hands and respect their personal boundaries. </a:t>
            </a:r>
          </a:p>
          <a:p>
            <a:r>
              <a:rPr lang="en-US" dirty="0"/>
              <a:t>NOTES on Unwanted Physical Contact:</a:t>
            </a:r>
          </a:p>
          <a:p>
            <a:r>
              <a:rPr lang="en-US" dirty="0"/>
              <a:t>Preventing Movement – a person prevents another person from leaving a room (i.e. an office, a break room, a housekeeping closet, a bedroom in an employee housing), asking them for sexual favors if they want to leave a space</a:t>
            </a:r>
          </a:p>
          <a:p>
            <a:r>
              <a:rPr lang="en-US" dirty="0"/>
              <a:t>Repeatedly Standing or sitting close to someone – This creates a pattern of violating physical boundaries / space under physical conduct. (i.e. standing too close, moving forward into someone’s personal space after they step back, and doing this repeatedly and coupled with other behaviors on the list); Culturally,</a:t>
            </a:r>
            <a:r>
              <a:rPr lang="en-US" baseline="0" dirty="0"/>
              <a:t> people’s comfort with physical proximity to another person can vary and result in misunderstandings between people from two different countries.</a:t>
            </a:r>
            <a:endParaRPr lang="en-US" dirty="0"/>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4</a:t>
            </a:fld>
            <a:endParaRPr lang="en-US"/>
          </a:p>
        </p:txBody>
      </p:sp>
    </p:spTree>
    <p:extLst>
      <p:ext uri="{BB962C8B-B14F-4D97-AF65-F5344CB8AC3E}">
        <p14:creationId xmlns:p14="http://schemas.microsoft.com/office/powerpoint/2010/main" val="275882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you say can also be sexual harassment. Unwanted sexual comments, jokes, or threats are all forms of sexual harassment. In addition, negative comments about any group of people, such as women, members of the LGBTQ community or people of a certain religious group can be considered harassment.  </a:t>
            </a:r>
          </a:p>
        </p:txBody>
      </p:sp>
      <p:sp>
        <p:nvSpPr>
          <p:cNvPr id="4" name="Slide Number Placeholder 3"/>
          <p:cNvSpPr>
            <a:spLocks noGrp="1"/>
          </p:cNvSpPr>
          <p:nvPr>
            <p:ph type="sldNum" sz="quarter" idx="10"/>
          </p:nvPr>
        </p:nvSpPr>
        <p:spPr/>
        <p:txBody>
          <a:bodyPr/>
          <a:lstStyle/>
          <a:p>
            <a:fld id="{B9847E51-E2C3-4535-B0DD-DEA3E1AED23E}" type="slidenum">
              <a:rPr lang="en-US" smtClean="0"/>
              <a:t>5</a:t>
            </a:fld>
            <a:endParaRPr lang="en-US"/>
          </a:p>
        </p:txBody>
      </p:sp>
    </p:spTree>
    <p:extLst>
      <p:ext uri="{BB962C8B-B14F-4D97-AF65-F5344CB8AC3E}">
        <p14:creationId xmlns:p14="http://schemas.microsoft.com/office/powerpoint/2010/main" val="271024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sexual looks or gestures can be considered sexual harassment if it makes a person feel scared or intimidated. If your boss or another employee makes you uncomfortable by behaving in any of these ways, it is important to tell someone you trust and call your program sponsor so they can help you.</a:t>
            </a:r>
            <a:r>
              <a:rPr lang="en-US" sz="1200" u="sng"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6</a:t>
            </a:fld>
            <a:endParaRPr lang="en-US"/>
          </a:p>
        </p:txBody>
      </p:sp>
    </p:spTree>
    <p:extLst>
      <p:ext uri="{BB962C8B-B14F-4D97-AF65-F5344CB8AC3E}">
        <p14:creationId xmlns:p14="http://schemas.microsoft.com/office/powerpoint/2010/main" val="420132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in these pictures?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Touching people in sexual ways</a:t>
            </a:r>
          </a:p>
          <a:p>
            <a:pPr marL="228600" indent="-228600">
              <a:buAutoNum type="arabicPeriod"/>
            </a:pPr>
            <a:r>
              <a:rPr lang="en-US" baseline="0" dirty="0"/>
              <a:t>Preventing someone the freedom to move; Blocking someone so they can’t move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Tying work to sexual or romantic requests</a:t>
            </a:r>
          </a:p>
          <a:p>
            <a:pPr marL="228600" indent="-228600">
              <a:buAutoNum type="arabicPeriod"/>
            </a:pPr>
            <a:r>
              <a:rPr lang="en-US" baseline="0" dirty="0"/>
              <a:t>Showing people inappropriate or sexual jokes, images, movies</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7</a:t>
            </a:fld>
            <a:endParaRPr lang="en-US"/>
          </a:p>
        </p:txBody>
      </p:sp>
    </p:spTree>
    <p:extLst>
      <p:ext uri="{BB962C8B-B14F-4D97-AF65-F5344CB8AC3E}">
        <p14:creationId xmlns:p14="http://schemas.microsoft.com/office/powerpoint/2010/main" val="288452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Looking people up and down in sexual ways</a:t>
            </a:r>
            <a:endParaRPr lang="en-US" dirty="0"/>
          </a:p>
          <a:p>
            <a:pPr marL="228600" indent="-228600">
              <a:buFont typeface="+mj-lt"/>
              <a:buAutoNum type="arabicPeriod"/>
            </a:pPr>
            <a:r>
              <a:rPr lang="en-US" baseline="0" dirty="0"/>
              <a:t>Threatening people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Men can be victims of harassment as well</a:t>
            </a:r>
          </a:p>
          <a:p>
            <a:pPr marL="228600" indent="-228600">
              <a:buFont typeface="+mj-lt"/>
              <a:buAutoNum type="arabicPeriod"/>
            </a:pPr>
            <a:r>
              <a:rPr lang="en-US" dirty="0"/>
              <a:t>People of the same gender can harass you</a:t>
            </a:r>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8</a:t>
            </a:fld>
            <a:endParaRPr lang="en-US"/>
          </a:p>
        </p:txBody>
      </p:sp>
    </p:spTree>
    <p:extLst>
      <p:ext uri="{BB962C8B-B14F-4D97-AF65-F5344CB8AC3E}">
        <p14:creationId xmlns:p14="http://schemas.microsoft.com/office/powerpoint/2010/main" val="274259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b="1" kern="1200" dirty="0">
                <a:solidFill>
                  <a:schemeClr val="tx1"/>
                </a:solidFill>
                <a:effectLst/>
                <a:latin typeface="+mn-lt"/>
                <a:ea typeface="+mn-ea"/>
                <a:cs typeface="+mn-cs"/>
              </a:rPr>
              <a:t>common factor is that one party is experiencing the event as unwanted and the other party doesn’t realize this</a:t>
            </a:r>
            <a:r>
              <a:rPr lang="en-US" sz="1200" kern="1200" dirty="0">
                <a:solidFill>
                  <a:schemeClr val="tx1"/>
                </a:solidFill>
                <a:effectLst/>
                <a:latin typeface="+mn-lt"/>
                <a:ea typeface="+mn-ea"/>
                <a:cs typeface="+mn-cs"/>
              </a:rPr>
              <a:t>. When we talk about sexual harassment, it is impossible not to address the sexist assumptions that tell men they can touch women in ways they feel are harmless and be unaware of the feelings of the women they are touching.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people think they are flirting, but really, they are engaging in sexually harassing behavior. Flirting is enjoyable behavior that happens between two people that like each other and find each other attractive. </a:t>
            </a:r>
          </a:p>
          <a:p>
            <a:pPr lvl="0"/>
            <a:r>
              <a:rPr lang="en-US" sz="1200" kern="1200" dirty="0">
                <a:solidFill>
                  <a:schemeClr val="tx1"/>
                </a:solidFill>
                <a:effectLst/>
                <a:latin typeface="+mn-lt"/>
                <a:ea typeface="+mn-ea"/>
                <a:cs typeface="+mn-cs"/>
              </a:rPr>
              <a:t>Flirting is wanted and sexual harassment is unwanted. You can never be 100% certain that flirting is wanted and therefore you should never flirt in the workplace.  </a:t>
            </a:r>
          </a:p>
          <a:p>
            <a:pPr lvl="0"/>
            <a:r>
              <a:rPr lang="en-US" sz="1200" kern="1200" dirty="0">
                <a:solidFill>
                  <a:schemeClr val="tx1"/>
                </a:solidFill>
                <a:effectLst/>
                <a:latin typeface="+mn-lt"/>
                <a:ea typeface="+mn-ea"/>
                <a:cs typeface="+mn-cs"/>
              </a:rPr>
              <a:t>Flirting is respectful and fun, sexual harassment is disrespectful and scary.  You cannot assume the other person is enjoying your flirtatious behavior. You need to check with them, either by asking them or reading their body language to see how they feel.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Culturally</a:t>
            </a:r>
            <a:r>
              <a:rPr lang="en-US" sz="1200" kern="1200" baseline="0" dirty="0">
                <a:solidFill>
                  <a:schemeClr val="tx1"/>
                </a:solidFill>
                <a:effectLst/>
                <a:latin typeface="+mn-lt"/>
                <a:ea typeface="+mn-ea"/>
                <a:cs typeface="+mn-cs"/>
              </a:rPr>
              <a:t> what is viewed as flirting in one country, can be perceived as sexual harassment in another country.  It is important that each person understands the comfort level of the other person involved in any interaction.</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B9847E51-E2C3-4535-B0DD-DEA3E1AED23E}" type="slidenum">
              <a:rPr lang="en-US" smtClean="0"/>
              <a:t>9</a:t>
            </a:fld>
            <a:endParaRPr lang="en-US"/>
          </a:p>
        </p:txBody>
      </p:sp>
    </p:spTree>
    <p:extLst>
      <p:ext uri="{BB962C8B-B14F-4D97-AF65-F5344CB8AC3E}">
        <p14:creationId xmlns:p14="http://schemas.microsoft.com/office/powerpoint/2010/main" val="50103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07CEC7-8F09-46EC-ACFE-4899D28673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22430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7CEC7-8F09-46EC-ACFE-4899D28673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412292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7CEC7-8F09-46EC-ACFE-4899D28673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72558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7CEC7-8F09-46EC-ACFE-4899D28673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28665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7CEC7-8F09-46EC-ACFE-4899D28673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297187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07CEC7-8F09-46EC-ACFE-4899D28673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30171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07CEC7-8F09-46EC-ACFE-4899D286731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3814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07CEC7-8F09-46EC-ACFE-4899D286731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71237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7CEC7-8F09-46EC-ACFE-4899D286731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259988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07CEC7-8F09-46EC-ACFE-4899D28673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136324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07CEC7-8F09-46EC-ACFE-4899D28673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F94EC-B26C-4398-8742-621E1C7E5077}" type="slidenum">
              <a:rPr lang="en-US" smtClean="0"/>
              <a:t>‹#›</a:t>
            </a:fld>
            <a:endParaRPr lang="en-US"/>
          </a:p>
        </p:txBody>
      </p:sp>
    </p:spTree>
    <p:extLst>
      <p:ext uri="{BB962C8B-B14F-4D97-AF65-F5344CB8AC3E}">
        <p14:creationId xmlns:p14="http://schemas.microsoft.com/office/powerpoint/2010/main" val="377598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7CEC7-8F09-46EC-ACFE-4899D2867314}" type="datetimeFigureOut">
              <a:rPr lang="en-US" smtClean="0"/>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F94EC-B26C-4398-8742-621E1C7E5077}" type="slidenum">
              <a:rPr lang="en-US" smtClean="0"/>
              <a:t>‹#›</a:t>
            </a:fld>
            <a:endParaRPr lang="en-US"/>
          </a:p>
        </p:txBody>
      </p:sp>
    </p:spTree>
    <p:extLst>
      <p:ext uri="{BB962C8B-B14F-4D97-AF65-F5344CB8AC3E}">
        <p14:creationId xmlns:p14="http://schemas.microsoft.com/office/powerpoint/2010/main" val="543774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s3-us-west-2.amazonaws.com/spiritexchange/Alliance%20Sexual%20Harassment%20Materials/When%20a%20Relationship%20Ends.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s3-us-west-2.amazonaws.com/spiritexchange/Alliance%20Sexual%20Harassment%20Materials/If%20It%20Feels%20Wrong,%20It%20Is%20Wrong.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torage\2019\Staff Docs\Michelle\Sexual Harassment Committee\Chelsea - Branded Materials\Sexual Harassment Training Slid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77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Storage\2019\Staff Docs\Michelle\Sexual Harassment Committee\Chelsea - Branded Materials\Sexual Harassment Training Slide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4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D5913E-8DD2-4910-AFCE-92D27A1CB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48050" y="533400"/>
            <a:ext cx="2247900" cy="523220"/>
          </a:xfrm>
          <a:prstGeom prst="rect">
            <a:avLst/>
          </a:prstGeom>
          <a:noFill/>
        </p:spPr>
        <p:txBody>
          <a:bodyPr wrap="square" rtlCol="0">
            <a:spAutoFit/>
          </a:bodyPr>
          <a:lstStyle/>
          <a:p>
            <a:pPr algn="ctr"/>
            <a:r>
              <a:rPr lang="en-US" sz="1600" b="1" u="sng" dirty="0">
                <a:latin typeface="Century Gothic" panose="020B0502020202020204" pitchFamily="34" charset="0"/>
                <a:hlinkClick r:id="rId4"/>
              </a:rPr>
              <a:t>Click Here for Video</a:t>
            </a:r>
            <a:endParaRPr lang="en-US" sz="1600" b="1" u="sng" dirty="0">
              <a:latin typeface="Century Gothic" panose="020B0502020202020204" pitchFamily="34" charset="0"/>
            </a:endParaRPr>
          </a:p>
          <a:p>
            <a:pPr algn="ctr"/>
            <a:r>
              <a:rPr lang="en-US" sz="1200" dirty="0">
                <a:latin typeface="Century Gothic" panose="020B0502020202020204" pitchFamily="34" charset="0"/>
              </a:rPr>
              <a:t>(</a:t>
            </a:r>
            <a:r>
              <a:rPr lang="en-US" sz="1200" dirty="0" err="1">
                <a:latin typeface="Century Gothic" panose="020B0502020202020204" pitchFamily="34" charset="0"/>
              </a:rPr>
              <a:t>Ctrl+Click</a:t>
            </a:r>
            <a:r>
              <a:rPr lang="en-US" sz="1200" dirty="0">
                <a:latin typeface="Century Gothic" panose="020B0502020202020204" pitchFamily="34" charset="0"/>
              </a:rPr>
              <a:t> to follow link)</a:t>
            </a:r>
          </a:p>
        </p:txBody>
      </p:sp>
    </p:spTree>
    <p:extLst>
      <p:ext uri="{BB962C8B-B14F-4D97-AF65-F5344CB8AC3E}">
        <p14:creationId xmlns:p14="http://schemas.microsoft.com/office/powerpoint/2010/main" val="378251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Storage\2019\Staff Docs\Michelle\Sexual Harassment Committee\Chelsea - Branded Materials\Sexual Harassment Training Slides\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32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27536-5F28-4EBE-8AD0-EEE7245CC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467100" y="609600"/>
            <a:ext cx="2209800" cy="523220"/>
          </a:xfrm>
          <a:prstGeom prst="rect">
            <a:avLst/>
          </a:prstGeom>
          <a:noFill/>
        </p:spPr>
        <p:txBody>
          <a:bodyPr wrap="square" rtlCol="0">
            <a:spAutoFit/>
          </a:bodyPr>
          <a:lstStyle/>
          <a:p>
            <a:pPr algn="ctr"/>
            <a:r>
              <a:rPr lang="en-US" sz="1600" b="1" u="sng" dirty="0">
                <a:latin typeface="Century Gothic" panose="020B0502020202020204" pitchFamily="34" charset="0"/>
                <a:hlinkClick r:id="rId4"/>
              </a:rPr>
              <a:t>Click Here for Video</a:t>
            </a:r>
            <a:endParaRPr lang="en-US" sz="1600" b="1" u="sng" dirty="0">
              <a:latin typeface="Century Gothic" panose="020B0502020202020204" pitchFamily="34" charset="0"/>
            </a:endParaRPr>
          </a:p>
          <a:p>
            <a:pPr algn="ctr"/>
            <a:r>
              <a:rPr lang="en-US" sz="1200" dirty="0">
                <a:latin typeface="Century Gothic" panose="020B0502020202020204" pitchFamily="34" charset="0"/>
              </a:rPr>
              <a:t>(</a:t>
            </a:r>
            <a:r>
              <a:rPr lang="en-US" sz="1200" dirty="0" err="1">
                <a:latin typeface="Century Gothic" panose="020B0502020202020204" pitchFamily="34" charset="0"/>
              </a:rPr>
              <a:t>Ctrl+Click</a:t>
            </a:r>
            <a:r>
              <a:rPr lang="en-US" sz="1200" dirty="0">
                <a:latin typeface="Century Gothic" panose="020B0502020202020204" pitchFamily="34" charset="0"/>
              </a:rPr>
              <a:t> to follow link)</a:t>
            </a:r>
          </a:p>
        </p:txBody>
      </p:sp>
    </p:spTree>
    <p:extLst>
      <p:ext uri="{BB962C8B-B14F-4D97-AF65-F5344CB8AC3E}">
        <p14:creationId xmlns:p14="http://schemas.microsoft.com/office/powerpoint/2010/main" val="91897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Storage\2019\Staff Docs\Michelle\Sexual Harassment Committee\Chelsea - Branded Materials\Sexual Harassment Training Slides\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0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torage\2019\Staff Docs\Michelle\Sexual Harassment Committee\Chelsea - Branded Materials\Sexual Harassment Training Slides\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1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Storage\2019\Staff Docs\Michelle\Sexual Harassment Committee\Chelsea - Branded Materials\Sexual Harassment Training Slid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5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Storage\2019\Staff Docs\Michelle\Sexual Harassment Committee\Chelsea - Branded Materials\Sexual Harassment Training Slide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6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Storage\2019\Staff Docs\Michelle\Sexual Harassment Committee\Chelsea - Branded Materials\Sexual Harassment Training Slide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8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Storage\2019\Staff Docs\Michelle\Sexual Harassment Committee\Chelsea - Branded Materials\Sexual Harassment Training Slides\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4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Storage\2019\Staff Docs\Michelle\Sexual Harassment Committee\Chelsea - Branded Materials\Sexual Harassment Training Slide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9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Storage\2019\Staff Docs\Michelle\Sexual Harassment Committee\Chelsea - Branded Materials\Sexual Harassment Training Slides\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1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Storage\2019\Staff Docs\Michelle\Sexual Harassment Committee\Chelsea - Branded Materials\Sexual Harassment Training Slides\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1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Storage\2019\Staff Docs\Michelle\Sexual Harassment Committee\Chelsea - Branded Materials\Sexual Harassment Training Slides\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09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1333</Words>
  <Application>Microsoft Office PowerPoint</Application>
  <PresentationFormat>On-screen Show (4:3)</PresentationFormat>
  <Paragraphs>57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ChapmanRienstra</dc:creator>
  <cp:lastModifiedBy>Julie-Beth Blancas-Ruiz</cp:lastModifiedBy>
  <cp:revision>11</cp:revision>
  <dcterms:created xsi:type="dcterms:W3CDTF">2019-10-10T22:03:52Z</dcterms:created>
  <dcterms:modified xsi:type="dcterms:W3CDTF">2019-11-01T17:47:21Z</dcterms:modified>
</cp:coreProperties>
</file>