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08" r:id="rId5"/>
  </p:sldMasterIdLst>
  <p:notesMasterIdLst>
    <p:notesMasterId r:id="rId25"/>
  </p:notesMasterIdLst>
  <p:handoutMasterIdLst>
    <p:handoutMasterId r:id="rId26"/>
  </p:handoutMasterIdLst>
  <p:sldIdLst>
    <p:sldId id="422" r:id="rId6"/>
    <p:sldId id="453" r:id="rId7"/>
    <p:sldId id="427" r:id="rId8"/>
    <p:sldId id="424" r:id="rId9"/>
    <p:sldId id="443" r:id="rId10"/>
    <p:sldId id="429" r:id="rId11"/>
    <p:sldId id="450" r:id="rId12"/>
    <p:sldId id="423" r:id="rId13"/>
    <p:sldId id="454" r:id="rId14"/>
    <p:sldId id="457" r:id="rId15"/>
    <p:sldId id="456" r:id="rId16"/>
    <p:sldId id="447" r:id="rId17"/>
    <p:sldId id="419" r:id="rId18"/>
    <p:sldId id="458" r:id="rId19"/>
    <p:sldId id="459" r:id="rId20"/>
    <p:sldId id="460" r:id="rId21"/>
    <p:sldId id="461" r:id="rId22"/>
    <p:sldId id="451" r:id="rId23"/>
    <p:sldId id="452" r:id="rId24"/>
  </p:sldIdLst>
  <p:sldSz cx="12192000" cy="6858000"/>
  <p:notesSz cx="6858000" cy="9144000"/>
  <p:embeddedFontLst>
    <p:embeddedFont>
      <p:font typeface="Aglet Slab" panose="020F05030302020B0203" pitchFamily="34" charset="0"/>
      <p: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ExtraLight" panose="00000300000000000000" pitchFamily="2" charset="0"/>
      <p:regular r:id="rId32"/>
      <p:italic r:id="rId33"/>
    </p:embeddedFont>
    <p:embeddedFont>
      <p:font typeface="Montserrat Light" panose="00000400000000000000" pitchFamily="2" charset="0"/>
      <p:regular r:id="rId34"/>
      <p:italic r:id="rId35"/>
    </p:embeddedFont>
    <p:embeddedFont>
      <p:font typeface="Montserrat Medium" panose="00000600000000000000" pitchFamily="2" charset="0"/>
      <p:regular r:id="rId36"/>
      <p:italic r:id="rId37"/>
    </p:embeddedFont>
    <p:embeddedFont>
      <p:font typeface="Montserrat SemiBold" panose="00000700000000000000" pitchFamily="2" charset="0"/>
      <p:regular r:id="rId38"/>
      <p:bold r:id="rId39"/>
      <p:italic r:id="rId40"/>
      <p:boldItalic r:id="rId41"/>
    </p:embeddedFont>
    <p:embeddedFont>
      <p:font typeface="TitlingGothicFB Comp" panose="020B0604020202020204" charset="0"/>
      <p:regular r:id="rId42"/>
    </p:embeddedFont>
    <p:embeddedFont>
      <p:font typeface="TitlingGothicFB Comp Standard" panose="02000506030000020004" pitchFamily="2" charset="0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ternal Presentation" id="{9130D316-920C-4843-B43D-3FD5D2EFF1E2}">
          <p14:sldIdLst>
            <p14:sldId id="422"/>
            <p14:sldId id="453"/>
            <p14:sldId id="427"/>
            <p14:sldId id="424"/>
            <p14:sldId id="443"/>
            <p14:sldId id="429"/>
            <p14:sldId id="450"/>
            <p14:sldId id="423"/>
            <p14:sldId id="454"/>
            <p14:sldId id="457"/>
            <p14:sldId id="456"/>
            <p14:sldId id="447"/>
            <p14:sldId id="419"/>
            <p14:sldId id="458"/>
            <p14:sldId id="459"/>
            <p14:sldId id="460"/>
            <p14:sldId id="461"/>
            <p14:sldId id="451"/>
            <p14:sldId id="4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9A7"/>
    <a:srgbClr val="A25EB5"/>
    <a:srgbClr val="379BD6"/>
    <a:srgbClr val="C1C5C8"/>
    <a:srgbClr val="505251"/>
    <a:srgbClr val="379BD7"/>
    <a:srgbClr val="FF5F00"/>
    <a:srgbClr val="009845"/>
    <a:srgbClr val="005CB9"/>
    <a:srgbClr val="722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145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37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39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2255F-49ED-6E49-9985-DE8E7C869419}" type="datetimeFigureOut">
              <a:rPr lang="en-US" smtClean="0">
                <a:latin typeface="Montserrat" pitchFamily="2" charset="77"/>
              </a:rPr>
              <a:pPr/>
              <a:t>1/30/2020</a:t>
            </a:fld>
            <a:endParaRPr lang="en-US" dirty="0">
              <a:latin typeface="Montserrat" pitchFamily="2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27A2-256E-A24A-A747-967B498334CF}" type="slidenum">
              <a:rPr lang="en-US" smtClean="0">
                <a:latin typeface="Montserrat" pitchFamily="2" charset="77"/>
              </a:rPr>
              <a:pPr/>
              <a:t>‹#›</a:t>
            </a:fld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77189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fld id="{A9F4D5BE-19EB-C741-ADFF-96C4F03A6437}" type="datetimeFigureOut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fld id="{BBE5E1EF-45B7-D14A-84C9-BA4114F708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7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image" Target="../media/image5.emf"/><Relationship Id="rId16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800188-F898-4549-8B31-89852D566B95}"/>
              </a:ext>
            </a:extLst>
          </p:cNvPr>
          <p:cNvSpPr/>
          <p:nvPr userDrawn="1"/>
        </p:nvSpPr>
        <p:spPr>
          <a:xfrm>
            <a:off x="-2" y="0"/>
            <a:ext cx="12192002" cy="6922491"/>
          </a:xfrm>
          <a:prstGeom prst="rect">
            <a:avLst/>
          </a:prstGeom>
          <a:solidFill>
            <a:srgbClr val="37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845"/>
              </a:solidFill>
            </a:endParaRP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BC6EF534-C356-084D-B501-512EA0F1E3A6}"/>
              </a:ext>
            </a:extLst>
          </p:cNvPr>
          <p:cNvSpPr txBox="1">
            <a:spLocks/>
          </p:cNvSpPr>
          <p:nvPr userDrawn="1"/>
        </p:nvSpPr>
        <p:spPr>
          <a:xfrm>
            <a:off x="1402080" y="2938147"/>
            <a:ext cx="6432664" cy="113509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 spc="15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BASIC TEMPLATE FOR EXTERNAL USE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749C6AF-7AD4-8F4B-913D-103F28AAB7AC}"/>
              </a:ext>
            </a:extLst>
          </p:cNvPr>
          <p:cNvSpPr txBox="1">
            <a:spLocks/>
          </p:cNvSpPr>
          <p:nvPr userDrawn="1"/>
        </p:nvSpPr>
        <p:spPr>
          <a:xfrm>
            <a:off x="1539645" y="5076088"/>
            <a:ext cx="6432664" cy="113509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 spc="15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+mn-lt"/>
              </a:rPr>
              <a:t>THIS IS NOT A COVER SLIDE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2B84F-4191-1D4D-995B-E2378098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F7AA07-834D-A240-9970-6A67F55A21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98" y="304800"/>
            <a:ext cx="3771901" cy="62785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265DF-1A97-1B4B-B3A9-459C8AE5C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179814"/>
            <a:ext cx="6768752" cy="8061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SUMMARY SLIDE OF WHAT’S TO COME IN THIS PRESENTATION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4F029F-94EB-7146-86F1-FC2E79029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2133600"/>
            <a:ext cx="6819900" cy="3727099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2"/>
              </a:buBlip>
              <a:tabLst/>
              <a:defRPr sz="1800" b="0" i="0">
                <a:latin typeface="Montserrat Light" pitchFamily="2" charset="77"/>
              </a:defRPr>
            </a:lvl1pPr>
            <a:lvl3pPr marL="1143000" indent="-228600">
              <a:buFontTx/>
              <a:buBlip>
                <a:blip r:embed="rId2"/>
              </a:buBlip>
              <a:defRPr sz="1600"/>
            </a:lvl3pPr>
          </a:lstStyle>
          <a:p>
            <a:pPr lvl="0"/>
            <a:r>
              <a:rPr lang="en-US" dirty="0"/>
              <a:t>Enter text here </a:t>
            </a:r>
          </a:p>
          <a:p>
            <a:pPr lvl="0"/>
            <a:r>
              <a:rPr lang="en-US" dirty="0"/>
              <a:t>Enter text here </a:t>
            </a:r>
          </a:p>
          <a:p>
            <a:pPr lvl="2"/>
            <a:r>
              <a:rPr lang="en-US" dirty="0"/>
              <a:t>Text</a:t>
            </a:r>
          </a:p>
          <a:p>
            <a:pPr lvl="2"/>
            <a:r>
              <a:rPr lang="en-US" dirty="0"/>
              <a:t>Text</a:t>
            </a:r>
          </a:p>
          <a:p>
            <a:pPr lvl="0"/>
            <a:r>
              <a:rPr lang="en-US" dirty="0"/>
              <a:t>Enter text here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1F94B-16CF-463D-95F3-62D3E9500D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40006B-D00E-4B16-A77C-412A01A6376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63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F7AA07-834D-A240-9970-6A67F55A21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28817" y="304800"/>
            <a:ext cx="3771901" cy="62785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265DF-1A97-1B4B-B3A9-459C8AE5C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909" y="1179814"/>
            <a:ext cx="6768752" cy="8061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SUMMARY SLIDE OF WHAT’S TO COME IN THIS PRESENTATION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4F029F-94EB-7146-86F1-FC2E79029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09" y="2133600"/>
            <a:ext cx="6819900" cy="3727099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2"/>
              </a:buBlip>
              <a:tabLst/>
              <a:defRPr sz="1800" b="0" i="0">
                <a:latin typeface="Montserrat Light" pitchFamily="2" charset="77"/>
              </a:defRPr>
            </a:lvl1pPr>
            <a:lvl3pPr marL="1143000" indent="-228600">
              <a:buFontTx/>
              <a:buBlip>
                <a:blip r:embed="rId2"/>
              </a:buBlip>
              <a:defRPr sz="1600"/>
            </a:lvl3pPr>
          </a:lstStyle>
          <a:p>
            <a:pPr lvl="0"/>
            <a:r>
              <a:rPr lang="en-US" dirty="0"/>
              <a:t>Bullet point one</a:t>
            </a:r>
          </a:p>
          <a:p>
            <a:pPr lvl="0"/>
            <a:r>
              <a:rPr lang="en-US" dirty="0"/>
              <a:t>Bullet point two  </a:t>
            </a:r>
          </a:p>
          <a:p>
            <a:pPr lvl="2"/>
            <a:r>
              <a:rPr lang="en-US" dirty="0"/>
              <a:t>Sub-bullet point</a:t>
            </a:r>
          </a:p>
          <a:p>
            <a:pPr lvl="2"/>
            <a:r>
              <a:rPr lang="en-US" dirty="0"/>
              <a:t>Sub-bullet point</a:t>
            </a:r>
          </a:p>
          <a:p>
            <a:pPr lvl="0"/>
            <a:r>
              <a:rPr lang="en-US" dirty="0"/>
              <a:t>Bullet point three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1F94B-16CF-463D-95F3-62D3E9500D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40006B-D00E-4B16-A77C-412A01A6376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08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16B094F-F8F9-FF48-8B6E-144CFF3AF5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800" y="304800"/>
            <a:ext cx="3770313" cy="6238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C4AFB6-0869-1340-A1A2-327E47B22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181457"/>
            <a:ext cx="6768752" cy="8061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LOWER TITLE WITH LESS COPY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FA4A85B-CAC2-4D43-BD57-63DFD3E02C3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0" y="2133599"/>
            <a:ext cx="6819900" cy="287347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0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0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CCAB42-F95B-4464-AC45-79E4538EBF7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C7CAF2-E980-40EB-88DB-AAC7AFAEB6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9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BBCCF2-EC37-694C-A26C-974EBD819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78857"/>
            <a:ext cx="10553700" cy="8061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COLUMN WITH IMAGES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5C5F9-B9B9-4AAA-A858-92F9F189E10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1AFA6-65F2-4198-91ED-1E8ACDDE8B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63800-0ED1-4E25-AE0A-B094B113EA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03588" y="1654175"/>
            <a:ext cx="8050212" cy="1978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8D2911F-34FE-40FB-A1E4-E3441C0CE1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03588" y="3801355"/>
            <a:ext cx="8050212" cy="1978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85844F-0E84-460D-8F84-D5B487B4265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9792" y="1650736"/>
            <a:ext cx="2333625" cy="1978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9A7E034-14CD-4B83-B7D0-9DA87CF6C73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9791" y="3804881"/>
            <a:ext cx="2333625" cy="1978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009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8">
          <p15:clr>
            <a:srgbClr val="FBAE40"/>
          </p15:clr>
        </p15:guide>
        <p15:guide id="2" pos="2808">
          <p15:clr>
            <a:srgbClr val="FBAE40"/>
          </p15:clr>
        </p15:guide>
        <p15:guide id="3" pos="4872">
          <p15:clr>
            <a:srgbClr val="FBAE40"/>
          </p15:clr>
        </p15:guide>
        <p15:guide id="4" pos="511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F7AA07-834D-A240-9970-6A67F55A21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5909" y="1607396"/>
            <a:ext cx="10309124" cy="21656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265DF-1A97-1B4B-B3A9-459C8AE5C7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61" y="685741"/>
            <a:ext cx="10323872" cy="8061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SUMMARY SLIDE WITH LANDSCAPE PHOTO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4F029F-94EB-7146-86F1-FC2E79029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09" y="3893576"/>
            <a:ext cx="10262298" cy="2009671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2"/>
              </a:buBlip>
              <a:tabLst/>
              <a:defRPr sz="1800" b="0" i="0">
                <a:latin typeface="Montserrat Light" pitchFamily="2" charset="77"/>
              </a:defRPr>
            </a:lvl1pPr>
            <a:lvl3pPr marL="1143000" indent="-228600">
              <a:buFontTx/>
              <a:buBlip>
                <a:blip r:embed="rId2"/>
              </a:buBlip>
              <a:defRPr sz="1600"/>
            </a:lvl3pPr>
          </a:lstStyle>
          <a:p>
            <a:pPr lvl="0"/>
            <a:r>
              <a:rPr lang="en-US" dirty="0"/>
              <a:t>A bullet point</a:t>
            </a:r>
          </a:p>
          <a:p>
            <a:pPr lvl="0"/>
            <a:r>
              <a:rPr lang="en-US" dirty="0"/>
              <a:t>A bullet point</a:t>
            </a:r>
          </a:p>
          <a:p>
            <a:pPr lvl="2"/>
            <a:r>
              <a:rPr lang="en-US" dirty="0"/>
              <a:t>Smaller bullet point</a:t>
            </a:r>
          </a:p>
          <a:p>
            <a:pPr lvl="2"/>
            <a:r>
              <a:rPr lang="en-US" dirty="0"/>
              <a:t>Smaller bullet point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1F94B-16CF-463D-95F3-62D3E9500D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40006B-D00E-4B16-A77C-412A01A6376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1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F7AA07-834D-A240-9970-6A67F55A21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0609" y="314998"/>
            <a:ext cx="8020912" cy="5495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1F94B-16CF-463D-95F3-62D3E9500D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40006B-D00E-4B16-A77C-412A01A6376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D078D5-342E-43DF-8A84-461B62C2ECD8}"/>
              </a:ext>
            </a:extLst>
          </p:cNvPr>
          <p:cNvSpPr/>
          <p:nvPr userDrawn="1"/>
        </p:nvSpPr>
        <p:spPr>
          <a:xfrm>
            <a:off x="8601755" y="314998"/>
            <a:ext cx="2699061" cy="5495251"/>
          </a:xfrm>
          <a:prstGeom prst="rect">
            <a:avLst/>
          </a:prstGeom>
          <a:solidFill>
            <a:srgbClr val="379B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58C4A5B-9F60-4960-A795-BEFFAF4BC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7571" y="1235776"/>
            <a:ext cx="2167427" cy="39092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 text here or other text that complements the graphic. Insert quote text here or other text that complements the graphic. </a:t>
            </a:r>
            <a:endParaRPr lang="en-US" baseline="30000" dirty="0"/>
          </a:p>
          <a:p>
            <a:pPr lvl="0"/>
            <a:r>
              <a:rPr lang="en-US" dirty="0"/>
              <a:t>Insert quote text here or other text that complements the graphic. Insert quote text here or other text that complements the graphic.</a:t>
            </a:r>
          </a:p>
        </p:txBody>
      </p:sp>
    </p:spTree>
    <p:extLst>
      <p:ext uri="{BB962C8B-B14F-4D97-AF65-F5344CB8AC3E}">
        <p14:creationId xmlns:p14="http://schemas.microsoft.com/office/powerpoint/2010/main" val="3364096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9ABCE90-54CB-F34D-B968-A3A97E3724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9146" y="4672642"/>
            <a:ext cx="7206341" cy="1156658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DBE8B77-459E-F148-BA8F-EDBC4CA7F9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1000" y="1990081"/>
            <a:ext cx="7630864" cy="3915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latin typeface="Montserrat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Enter text here 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AAE023B-8D8D-2547-AFDD-34E7022B65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23" y="4217293"/>
            <a:ext cx="7200878" cy="41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100" b="0" i="0">
                <a:latin typeface="Montserrat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Enter text here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BE81B-C514-B844-84DA-FD7938C78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483830"/>
            <a:ext cx="10591801" cy="10093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INTRODUCTION: ALL CONTENT ONE SLIDE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CC057E5-AD11-1F40-883C-77C71A104F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6514" y="1611557"/>
            <a:ext cx="2967745" cy="4271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Enter text here </a:t>
            </a:r>
          </a:p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6B59C3B-8367-F44B-ADB5-A3E74BF280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9146" y="2423930"/>
            <a:ext cx="7206341" cy="1023777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A7E893-83D5-3540-8089-5F86F15CF4BA}"/>
              </a:ext>
            </a:extLst>
          </p:cNvPr>
          <p:cNvSpPr/>
          <p:nvPr userDrawn="1"/>
        </p:nvSpPr>
        <p:spPr>
          <a:xfrm rot="5400000" flipH="1">
            <a:off x="7691709" y="46026"/>
            <a:ext cx="69335" cy="7123067"/>
          </a:xfrm>
          <a:prstGeom prst="rect">
            <a:avLst/>
          </a:prstGeom>
          <a:solidFill>
            <a:srgbClr val="DD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40D8719-E8EA-0A49-8BF6-E25D383F5F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9146" y="1566862"/>
            <a:ext cx="7202755" cy="4694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rgbClr val="FF5F00"/>
                </a:solidFill>
                <a:latin typeface="Montserrat Medium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Sub-Head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0E9E50B-6038-4D4A-9869-076C4FE329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1000" y="3829673"/>
            <a:ext cx="7200901" cy="387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rgbClr val="722282"/>
                </a:solidFill>
                <a:latin typeface="Montserrat Medium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Sub-Head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FC85D3-B7E4-492A-9B75-1315F5912D2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22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6" userDrawn="1">
          <p15:clr>
            <a:srgbClr val="FBAE40"/>
          </p15:clr>
        </p15:guide>
        <p15:guide id="2" pos="2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Lis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AFD4021-0586-0A4E-B45C-E974D2C9D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3427959"/>
            <a:ext cx="4891719" cy="213218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2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DBE8B77-459E-F148-BA8F-EDBC4CA7F9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1" y="2580411"/>
            <a:ext cx="4865056" cy="706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Enter text here 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AAE023B-8D8D-2547-AFDD-34E7022B65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1" y="2580410"/>
            <a:ext cx="5295899" cy="706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 b="0" i="0">
                <a:latin typeface="Montserrat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Enter text here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97695-9979-5446-8B82-4654A5D05D22}"/>
              </a:ext>
            </a:extLst>
          </p:cNvPr>
          <p:cNvSpPr/>
          <p:nvPr userDrawn="1"/>
        </p:nvSpPr>
        <p:spPr>
          <a:xfrm>
            <a:off x="5860901" y="2019300"/>
            <a:ext cx="54364" cy="3238500"/>
          </a:xfrm>
          <a:prstGeom prst="rect">
            <a:avLst/>
          </a:prstGeom>
          <a:solidFill>
            <a:srgbClr val="DD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30E68-9198-5145-ACE0-36B870009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LOWER SINGLE LINE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BA79756-B8C8-B74E-8001-5E4DE29A37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100" y="2140177"/>
            <a:ext cx="4891719" cy="4197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rgbClr val="FF5F00"/>
                </a:solidFill>
                <a:latin typeface="Montserrat Medium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Sub-head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9CBC0C4-6241-E841-AC9C-067B142AE57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1009" y="2127045"/>
            <a:ext cx="5280891" cy="432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rgbClr val="722282"/>
                </a:solidFill>
                <a:latin typeface="Montserrat Medium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 dirty="0"/>
              <a:t>Sub-head</a:t>
            </a:r>
          </a:p>
          <a:p>
            <a:pPr>
              <a:lnSpc>
                <a:spcPct val="100000"/>
              </a:lnSpc>
            </a:pPr>
            <a:endParaRPr lang="en-US" sz="1600" dirty="0">
              <a:latin typeface="Montserrat Light" pitchFamily="2" charset="77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764119F-53A7-C541-8567-62EECB951D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3427958"/>
            <a:ext cx="4891719" cy="213218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2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B39E8-0288-46FF-ABC4-142E54FCD56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47200-ACCC-462C-AECE-2E734D592BA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91E78-1128-E145-B2B1-9C9116502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5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76" userDrawn="1">
          <p15:clr>
            <a:srgbClr val="FBAE40"/>
          </p15:clr>
        </p15:guide>
        <p15:guide id="2" orient="horz" pos="120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Copy with Upp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BFFAD9-785C-894F-9E71-F3E3C4669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98078"/>
            <a:ext cx="10553700" cy="806164"/>
          </a:xfrm>
        </p:spPr>
        <p:txBody>
          <a:bodyPr/>
          <a:lstStyle/>
          <a:p>
            <a:r>
              <a:rPr lang="en-US" dirty="0"/>
              <a:t>UPPER SINGLE LINE TITLE USE FOR MORE CONTENT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69EA60B-E166-3D47-A40F-F88BACDCBD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31" y="1600200"/>
            <a:ext cx="5773869" cy="419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solidFill>
                  <a:srgbClr val="722282"/>
                </a:solidFill>
                <a:latin typeface="Montserrat Medium" pitchFamily="2" charset="77"/>
              </a:defRPr>
            </a:lvl1pPr>
            <a:lvl2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2pPr>
            <a:lvl3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3pPr>
            <a:lvl4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4pPr>
            <a:lvl5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1ABF3B1-59BC-F448-BFE0-F666A309A0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1429" y="1600200"/>
            <a:ext cx="5713215" cy="419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solidFill>
                  <a:srgbClr val="FF5F00"/>
                </a:solidFill>
                <a:latin typeface="Montserrat Medium" pitchFamily="2" charset="77"/>
              </a:defRPr>
            </a:lvl1pPr>
            <a:lvl2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2pPr>
            <a:lvl3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3pPr>
            <a:lvl4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4pPr>
            <a:lvl5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1E8A6BC-2020-9543-A04E-0EED7526D2F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00100" y="2133600"/>
            <a:ext cx="5791200" cy="3276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100" b="0" i="0">
                <a:latin typeface="Montserrat Light" pitchFamily="2" charset="77"/>
              </a:defRPr>
            </a:lvl1pPr>
            <a:lvl2pPr>
              <a:defRPr sz="1400" b="0" i="0">
                <a:latin typeface="Montserrat Light" pitchFamily="2" charset="77"/>
              </a:defRPr>
            </a:lvl2pPr>
            <a:lvl3pPr>
              <a:defRPr sz="1400" b="0" i="0">
                <a:latin typeface="Montserrat Light" pitchFamily="2" charset="77"/>
              </a:defRPr>
            </a:lvl3pPr>
            <a:lvl4pPr>
              <a:defRPr sz="1400" b="0" i="0">
                <a:latin typeface="Montserrat Light" pitchFamily="2" charset="77"/>
              </a:defRPr>
            </a:lvl4pPr>
            <a:lvl5pPr>
              <a:defRPr sz="1400"/>
            </a:lvl5pPr>
          </a:lstStyle>
          <a:p>
            <a:pPr lvl="0">
              <a:spcAft>
                <a:spcPts val="600"/>
              </a:spcAft>
            </a:pPr>
            <a:r>
              <a:rPr lang="en-US" sz="1100" dirty="0">
                <a:latin typeface="Montserrat Light" pitchFamily="2" charset="77"/>
              </a:rPr>
              <a:t>Enter text here 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89AFE72-4CBD-F945-8423-540D8BEFDA5E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954157" y="2133600"/>
            <a:ext cx="4437743" cy="32766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100" b="0" i="0">
                <a:latin typeface="Montserrat Light" pitchFamily="2" charset="77"/>
              </a:defRPr>
            </a:lvl1pPr>
            <a:lvl2pPr>
              <a:defRPr sz="1400" b="0" i="0">
                <a:latin typeface="Montserrat Light" pitchFamily="2" charset="77"/>
              </a:defRPr>
            </a:lvl2pPr>
            <a:lvl3pPr>
              <a:defRPr sz="1400" b="0" i="0">
                <a:latin typeface="Montserrat Light" pitchFamily="2" charset="77"/>
              </a:defRPr>
            </a:lvl3pPr>
            <a:lvl4pPr>
              <a:defRPr sz="1400" b="0" i="0">
                <a:latin typeface="Montserrat Light" pitchFamily="2" charset="77"/>
              </a:defRPr>
            </a:lvl4pPr>
            <a:lvl5pPr>
              <a:defRPr sz="1400"/>
            </a:lvl5pPr>
          </a:lstStyle>
          <a:p>
            <a:pPr lvl="0">
              <a:spcAft>
                <a:spcPts val="600"/>
              </a:spcAft>
            </a:pPr>
            <a:r>
              <a:rPr lang="en-US" sz="1100" dirty="0">
                <a:latin typeface="Montserrat Light" pitchFamily="2" charset="77"/>
              </a:rPr>
              <a:t>Enter text here</a:t>
            </a:r>
          </a:p>
          <a:p>
            <a:pPr lvl="1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F2CA2-BDB0-451A-A072-E4CF3F185BD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D46B3-480B-4F13-BE8D-B007602AD7A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E2068A-D401-D54F-8AD3-EF014F2A55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 userDrawn="1">
          <p15:clr>
            <a:srgbClr val="FBAE40"/>
          </p15:clr>
        </p15:guide>
        <p15:guide id="2" pos="438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Copy with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0263EB-5948-3444-8D37-631C0B291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31" y="2133600"/>
            <a:ext cx="5773869" cy="419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solidFill>
                  <a:srgbClr val="722282"/>
                </a:solidFill>
                <a:latin typeface="Montserrat Medium" pitchFamily="2" charset="77"/>
              </a:defRPr>
            </a:lvl1pPr>
            <a:lvl2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2pPr>
            <a:lvl3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3pPr>
            <a:lvl4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4pPr>
            <a:lvl5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3C2011F-BB6A-3348-972D-6C50269D17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1429" y="2133600"/>
            <a:ext cx="5713215" cy="419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solidFill>
                  <a:srgbClr val="FF5F00"/>
                </a:solidFill>
                <a:latin typeface="Montserrat Medium" pitchFamily="2" charset="77"/>
              </a:defRPr>
            </a:lvl1pPr>
            <a:lvl2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2pPr>
            <a:lvl3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3pPr>
            <a:lvl4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4pPr>
            <a:lvl5pPr>
              <a:defRPr sz="1800" b="0" i="0">
                <a:solidFill>
                  <a:srgbClr val="1F0147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BFFAD9-785C-894F-9E71-F3E3C4669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180370"/>
            <a:ext cx="10553700" cy="806164"/>
          </a:xfrm>
        </p:spPr>
        <p:txBody>
          <a:bodyPr/>
          <a:lstStyle/>
          <a:p>
            <a:r>
              <a:rPr lang="en-US" dirty="0"/>
              <a:t>SINGLE LOWER LINE TITLE USE FOR LESS 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9E78A0-0735-1E42-80F0-B456456D049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6264" y="2552700"/>
            <a:ext cx="5775035" cy="3276600"/>
          </a:xfrm>
        </p:spPr>
        <p:txBody>
          <a:bodyPr>
            <a:norm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400" b="0" i="0">
                <a:latin typeface="Montserrat Light" pitchFamily="2" charset="77"/>
              </a:defRPr>
            </a:lvl2pPr>
            <a:lvl3pPr>
              <a:defRPr sz="1400" b="0" i="0">
                <a:latin typeface="Montserrat Light" pitchFamily="2" charset="77"/>
              </a:defRPr>
            </a:lvl3pPr>
            <a:lvl4pPr>
              <a:defRPr sz="1400" b="0" i="0">
                <a:latin typeface="Montserrat Light" pitchFamily="2" charset="77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DD843FE-3989-8445-8958-81FB4922E5B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981428" y="2552700"/>
            <a:ext cx="4394307" cy="3276600"/>
          </a:xfrm>
        </p:spPr>
        <p:txBody>
          <a:bodyPr>
            <a:norm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400" b="0" i="0">
                <a:latin typeface="Montserrat Light" pitchFamily="2" charset="77"/>
              </a:defRPr>
            </a:lvl2pPr>
            <a:lvl3pPr>
              <a:defRPr sz="1400" b="0" i="0">
                <a:latin typeface="Montserrat Light" pitchFamily="2" charset="77"/>
              </a:defRPr>
            </a:lvl3pPr>
            <a:lvl4pPr>
              <a:defRPr sz="1400" b="0" i="0">
                <a:latin typeface="Montserrat Light" pitchFamily="2" charset="77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Enter text here </a:t>
            </a:r>
          </a:p>
          <a:p>
            <a:pPr lvl="1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B0693F-97D1-4FE7-87E3-B8C725C5A6E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4E758-2CB3-4FFE-B1DC-172E649B675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1F9C6-E4A4-0A41-B115-B448BFF9E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1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2" userDrawn="1">
          <p15:clr>
            <a:srgbClr val="FBAE40"/>
          </p15:clr>
        </p15:guide>
        <p15:guide id="2" pos="439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ow to Forma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FA0F47-62B6-A641-A567-42675DD7D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9" y="433218"/>
            <a:ext cx="7144379" cy="105953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ONE LINE TITLE - MORE CONTENT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11BDD2C-B1DC-2948-BE27-F3215EE5FC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1620644"/>
            <a:ext cx="6819900" cy="47349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916899-1550-EE48-A265-2682B78AB4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876300"/>
            <a:ext cx="3276600" cy="1028700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1. HOW TO FORMAT TITLES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DE9C316-F877-D24B-8D21-54EAC8556C5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0" y="2133600"/>
            <a:ext cx="6819900" cy="36957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FA83-D809-4372-851C-BE48CF973A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410AD-C305-4622-ADC9-C9E6EC679A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98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 Lis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D2C8230A-E7B6-6349-9B0C-9D4DC33A78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761" y="1617520"/>
            <a:ext cx="3273064" cy="319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A25EB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  <a:p>
            <a:pPr lvl="0"/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D19D63C-1B08-D746-97A3-4B096A8F70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0671" y="1617520"/>
            <a:ext cx="3232175" cy="319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18A3A0DE-8A28-A949-9B66-ED832A8A7E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5692" y="1617520"/>
            <a:ext cx="3209598" cy="319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00984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  <a:p>
            <a:pPr lvl="0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16B3C1-72F2-014C-B529-F3A5C76FD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74236"/>
            <a:ext cx="10540652" cy="1228596"/>
          </a:xfrm>
        </p:spPr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DA8B45B4-C31B-6B46-9874-6B72BC1A02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4761" y="1969054"/>
            <a:ext cx="3258989" cy="39156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E05C7B7-1EC6-0940-88D9-F9AC78095C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1886" y="1969054"/>
            <a:ext cx="3258989" cy="39156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0E005A4-EF02-0243-9764-11A5FC6726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961" y="1969054"/>
            <a:ext cx="3258989" cy="39156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47621-FCAA-4055-9C78-78E4FD71D9EB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5D6F2-A1C7-4F44-90B7-D5F42DD5304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5BC9E9-ECA8-FC4F-B728-CBA9A3F5E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9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8" userDrawn="1">
          <p15:clr>
            <a:srgbClr val="FBAE40"/>
          </p15:clr>
        </p15:guide>
        <p15:guide id="2" pos="2828" userDrawn="1">
          <p15:clr>
            <a:srgbClr val="FBAE40"/>
          </p15:clr>
        </p15:guide>
        <p15:guide id="3" pos="4887" userDrawn="1">
          <p15:clr>
            <a:srgbClr val="FBAE40"/>
          </p15:clr>
        </p15:guide>
        <p15:guide id="4" pos="512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 Double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03A688B-EF50-5147-A1D2-7A148966824C}"/>
              </a:ext>
            </a:extLst>
          </p:cNvPr>
          <p:cNvSpPr/>
          <p:nvPr userDrawn="1"/>
        </p:nvSpPr>
        <p:spPr>
          <a:xfrm>
            <a:off x="304800" y="345688"/>
            <a:ext cx="4762500" cy="6207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A0AECF-C1E8-DB4E-A9A5-631C60599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052" y="685455"/>
            <a:ext cx="10553700" cy="806164"/>
          </a:xfrm>
        </p:spPr>
        <p:txBody>
          <a:bodyPr/>
          <a:lstStyle/>
          <a:p>
            <a:r>
              <a:rPr lang="en-US" dirty="0"/>
              <a:t>TWO COLUMN DOUBLE LIST LAYOUT 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853C5-7C4B-8641-9790-56BE78410F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71396" y="2133600"/>
            <a:ext cx="6911698" cy="3700193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 wider format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 wider format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 wider format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 wider format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 wider format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 wider format</a:t>
            </a:r>
          </a:p>
          <a:p>
            <a:pPr lvl="0"/>
            <a:endParaRPr lang="en-US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8F60ABC5-7FD0-5B4D-BFC5-24035983F4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100" y="1600200"/>
            <a:ext cx="10591800" cy="5334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Montserrat Medium" pitchFamily="2" charset="77"/>
              </a:defRPr>
            </a:lvl1pPr>
            <a:lvl2pPr>
              <a:defRPr sz="1200" b="0" i="0">
                <a:latin typeface="Montserrat Medium" pitchFamily="2" charset="77"/>
              </a:defRPr>
            </a:lvl2pPr>
            <a:lvl3pPr>
              <a:defRPr sz="1200" b="0" i="0">
                <a:latin typeface="Montserrat Medium" pitchFamily="2" charset="77"/>
              </a:defRPr>
            </a:lvl3pPr>
            <a:lvl4pPr>
              <a:defRPr sz="1200" b="0" i="0">
                <a:latin typeface="Montserrat Medium" pitchFamily="2" charset="77"/>
              </a:defRPr>
            </a:lvl4pPr>
            <a:lvl5pPr>
              <a:defRPr sz="1200" b="0" i="0">
                <a:latin typeface="Montserrat Medium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solidFill>
                  <a:srgbClr val="505251"/>
                </a:solidFill>
                <a:latin typeface="Montserrat Medium" pitchFamily="2" charset="77"/>
              </a:rPr>
              <a:t>Introductory paragraph…. Enter text here.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8CD5EED-9A51-AA45-9348-7B09BAD7D3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0100" y="2143991"/>
            <a:ext cx="3258989" cy="3689802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B9D92-70F0-4CAC-8D7C-A3830FDDB07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1A485-31E8-4E7C-9027-10974D0E2AB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A4904-0275-4526-BD3B-47D4F21EF8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31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8" userDrawn="1">
          <p15:clr>
            <a:srgbClr val="FBAE40"/>
          </p15:clr>
        </p15:guide>
        <p15:guide id="2" pos="280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d Side Pan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0" y="1"/>
            <a:ext cx="4076700" cy="6858000"/>
          </a:xfrm>
          <a:prstGeom prst="rect">
            <a:avLst/>
          </a:prstGeom>
          <a:solidFill>
            <a:srgbClr val="379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8F72FC-8EA2-0549-AB40-5CB2BA420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4000"/>
          </a:blip>
          <a:srcRect r="66535"/>
          <a:stretch/>
        </p:blipFill>
        <p:spPr>
          <a:xfrm>
            <a:off x="-1" y="-1"/>
            <a:ext cx="407670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0BA45A-446D-9343-A766-74DDC7B03826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E0197D-28B7-C845-8952-007CBD936BF3}"/>
              </a:ext>
            </a:extLst>
          </p:cNvPr>
          <p:cNvSpPr/>
          <p:nvPr userDrawn="1"/>
        </p:nvSpPr>
        <p:spPr>
          <a:xfrm>
            <a:off x="304800" y="304800"/>
            <a:ext cx="3771901" cy="6278560"/>
          </a:xfrm>
          <a:prstGeom prst="rect">
            <a:avLst/>
          </a:prstGeom>
          <a:solidFill>
            <a:srgbClr val="379B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5AAFCA-EF50-E342-AAFA-5C57CE2D5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700088"/>
            <a:ext cx="3028950" cy="51292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 here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828C5-1DF0-D348-A5F0-9FC09828D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5918" y="693269"/>
            <a:ext cx="6754833" cy="806164"/>
          </a:xfrm>
        </p:spPr>
        <p:txBody>
          <a:bodyPr/>
          <a:lstStyle/>
          <a:p>
            <a:r>
              <a:rPr lang="en-US" dirty="0"/>
              <a:t>COLORED SIDE PANEL COPY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9BAC006-F2EF-E049-9D3F-C89FFEB216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85919" y="1600200"/>
            <a:ext cx="3214688" cy="391566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FDE8FF2-490A-8748-A3EF-0A3C6DE79E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95894" y="1600200"/>
            <a:ext cx="3214688" cy="391566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3"/>
              </a:buBlip>
              <a:tabLst/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A7BF8-432C-43AA-8851-963038FE891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04E0E-28F3-4F8F-99CB-343D0048A9D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D4085C-540C-443B-830B-6360896EF7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214" y="5996227"/>
            <a:ext cx="885152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58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0">
          <p15:clr>
            <a:srgbClr val="FBAE40"/>
          </p15:clr>
        </p15:guide>
        <p15:guide id="2" pos="5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5">
            <a:extLst>
              <a:ext uri="{FF2B5EF4-FFF2-40B4-BE49-F238E27FC236}">
                <a16:creationId xmlns:a16="http://schemas.microsoft.com/office/drawing/2014/main" id="{0CFD8B26-6F0E-1A42-A80C-95EDF2844B10}"/>
              </a:ext>
            </a:extLst>
          </p:cNvPr>
          <p:cNvSpPr txBox="1">
            <a:spLocks/>
          </p:cNvSpPr>
          <p:nvPr userDrawn="1"/>
        </p:nvSpPr>
        <p:spPr>
          <a:xfrm>
            <a:off x="4467225" y="876300"/>
            <a:ext cx="6281057" cy="37957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0" i="0" kern="1200" spc="150" baseline="0">
                <a:solidFill>
                  <a:srgbClr val="379BD7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</a:rPr>
              <a:t>SUMMARY OF KEY FINDINGS FROM SPRING 2018 WHAT IF THIS IS DOUBLE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CB77A7-874E-4E4B-B980-FEBF463B0632}"/>
              </a:ext>
            </a:extLst>
          </p:cNvPr>
          <p:cNvSpPr/>
          <p:nvPr userDrawn="1"/>
        </p:nvSpPr>
        <p:spPr>
          <a:xfrm>
            <a:off x="304799" y="304800"/>
            <a:ext cx="11582401" cy="6278560"/>
          </a:xfrm>
          <a:prstGeom prst="rect">
            <a:avLst/>
          </a:prstGeom>
          <a:solidFill>
            <a:srgbClr val="005C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915AEE-80D9-6C4F-8DB1-5E4267FE45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5996227"/>
            <a:ext cx="885152" cy="362108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80CA82F-4FD2-8F4E-A03E-F1AB757A4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876301"/>
            <a:ext cx="9796463" cy="5183356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8800" b="0" i="0">
                <a:solidFill>
                  <a:schemeClr val="bg1"/>
                </a:solidFill>
                <a:latin typeface="TitlingGothicFB Comp Standard" panose="02000506030000020004" pitchFamily="2" charset="77"/>
              </a:defRPr>
            </a:lvl1pPr>
            <a:lvl2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2pPr>
            <a:lvl3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3pPr>
            <a:lvl4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4pPr>
            <a:lvl5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5pPr>
          </a:lstStyle>
          <a:p>
            <a:pPr lvl="0"/>
            <a:r>
              <a:rPr lang="en-US" dirty="0"/>
              <a:t>US STUDENTS 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C32BD6A-1F2C-1D49-9BB1-21AAD1A0065F}"/>
              </a:ext>
            </a:extLst>
          </p:cNvPr>
          <p:cNvSpPr txBox="1">
            <a:spLocks/>
          </p:cNvSpPr>
          <p:nvPr userDrawn="1"/>
        </p:nvSpPr>
        <p:spPr>
          <a:xfrm>
            <a:off x="11088207" y="6054275"/>
            <a:ext cx="553697" cy="378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F5F00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1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Title with Image"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74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9B1E06B-0297-7348-A20B-9738D7542BDC}"/>
              </a:ext>
            </a:extLst>
          </p:cNvPr>
          <p:cNvSpPr/>
          <p:nvPr userDrawn="1"/>
        </p:nvSpPr>
        <p:spPr>
          <a:xfrm>
            <a:off x="4076701" y="304799"/>
            <a:ext cx="7810500" cy="624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006E69B-AA83-D84C-A8A0-FC8324010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3289" y="880532"/>
            <a:ext cx="6536461" cy="4920829"/>
          </a:xfrm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8800" b="0" i="0">
                <a:solidFill>
                  <a:srgbClr val="005CB9"/>
                </a:solidFill>
                <a:latin typeface="TitlingGothicFB Comp Standard" panose="02000506030000020004" pitchFamily="2" charset="77"/>
              </a:defRPr>
            </a:lvl1pPr>
            <a:lvl2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2pPr>
            <a:lvl3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3pPr>
            <a:lvl4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4pPr>
            <a:lvl5pPr>
              <a:defRPr sz="8000" b="0">
                <a:solidFill>
                  <a:schemeClr val="bg1"/>
                </a:solidFill>
                <a:latin typeface="TitlingGothicFB Comp" panose="02000506030000020004" pitchFamily="2" charset="77"/>
              </a:defRPr>
            </a:lvl5pPr>
          </a:lstStyle>
          <a:p>
            <a:pPr lvl="0"/>
            <a:r>
              <a:rPr lang="en-US" dirty="0"/>
              <a:t>US STUDENTS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6D530D-BD68-4CF1-B01C-1763FCAEF5A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800" y="304800"/>
            <a:ext cx="3770313" cy="6238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age #">
            <a:extLst>
              <a:ext uri="{FF2B5EF4-FFF2-40B4-BE49-F238E27FC236}">
                <a16:creationId xmlns:a16="http://schemas.microsoft.com/office/drawing/2014/main" id="{729E2BBC-D6A8-6F4F-A3F2-B52825D15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8207" y="6054275"/>
            <a:ext cx="553697" cy="378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5F00"/>
                </a:solidFill>
                <a:latin typeface="Montserrat" pitchFamily="2" charset="77"/>
              </a:defRPr>
            </a:lvl1pPr>
          </a:lstStyle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47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56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List with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C4F75-0ED6-5249-9BDB-6D4484CB0D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7200" y="5082873"/>
            <a:ext cx="3276599" cy="5953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Student Name</a:t>
            </a:r>
            <a:br>
              <a:rPr lang="en-US" dirty="0"/>
            </a:br>
            <a:r>
              <a:rPr lang="en-US" dirty="0"/>
              <a:t>Year, Study Abroad Alumni, Country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FCC50B8-69AA-BB45-A763-A49E31309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179814"/>
            <a:ext cx="10540652" cy="806164"/>
          </a:xfrm>
        </p:spPr>
        <p:txBody>
          <a:bodyPr/>
          <a:lstStyle/>
          <a:p>
            <a:r>
              <a:rPr lang="en-US" dirty="0"/>
              <a:t>LEFT ALIGNED LIST WITH SPECIAL CALL OUT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C146EAA-BC82-DC4F-97C8-581CB53F8E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377" y="2133600"/>
            <a:ext cx="6911698" cy="375112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100" b="0" i="0"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Enter text here.</a:t>
            </a:r>
          </a:p>
          <a:p>
            <a:pPr lvl="0"/>
            <a:r>
              <a:rPr lang="en-US" dirty="0"/>
              <a:t>Enter text here.</a:t>
            </a:r>
          </a:p>
          <a:p>
            <a:pPr lvl="0"/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here.</a:t>
            </a:r>
          </a:p>
          <a:p>
            <a:pPr lvl="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EC29D-FB88-4E01-A76F-43394CB2072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9983D-9FD9-45D6-80AB-868C4FE6948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4CE7055-FA5F-427E-825C-FCFD8B6AE0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77200" y="2133600"/>
            <a:ext cx="3314700" cy="28035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i="1">
                <a:solidFill>
                  <a:srgbClr val="A25EB5"/>
                </a:solidFill>
                <a:latin typeface="Aglet Slab" panose="020F05030302020B0203" pitchFamily="34" charset="0"/>
                <a:ea typeface="Aglet Slab" panose="020F05030302020B0203" pitchFamily="34" charset="0"/>
              </a:defRPr>
            </a:lvl1pPr>
          </a:lstStyle>
          <a:p>
            <a:pPr lvl="0"/>
            <a:r>
              <a:rPr lang="en-US" dirty="0"/>
              <a:t>“Enter quote here…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5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>
          <p15:clr>
            <a:srgbClr val="FBAE40"/>
          </p15:clr>
        </p15:guide>
        <p15:guide id="3" pos="485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py with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C4F75-0ED6-5249-9BDB-6D4484CB0D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7200" y="5082873"/>
            <a:ext cx="3314699" cy="5953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Student Name</a:t>
            </a:r>
            <a:br>
              <a:rPr lang="en-US" dirty="0"/>
            </a:br>
            <a:r>
              <a:rPr lang="en-US" dirty="0"/>
              <a:t>Year, Study Abroad Alumni, Country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FCC50B8-69AA-BB45-A763-A49E31309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179814"/>
            <a:ext cx="10540652" cy="806164"/>
          </a:xfrm>
        </p:spPr>
        <p:txBody>
          <a:bodyPr/>
          <a:lstStyle/>
          <a:p>
            <a:r>
              <a:rPr lang="en-US" dirty="0"/>
              <a:t>LEFT ALIGNED BODY COPY WITH SPECIAL CALL OUT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BF35B0D-0C33-8B44-9E04-9A9C4FD061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0100" y="2133600"/>
            <a:ext cx="6911698" cy="3685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Enter text here.</a:t>
            </a:r>
          </a:p>
          <a:p>
            <a:pPr lvl="0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9DF28-ED71-4C8A-828E-574C9B1427F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A9EE1-D883-499B-BF6E-68CA880A73C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CB994-6B44-449B-A1B9-71F4FD35B2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77200" y="2133600"/>
            <a:ext cx="3314700" cy="28035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 i="1">
                <a:solidFill>
                  <a:srgbClr val="A25EB5"/>
                </a:solidFill>
                <a:latin typeface="Aglet Slab" panose="020F05030302020B0203" pitchFamily="34" charset="0"/>
                <a:ea typeface="Aglet Slab" panose="020F05030302020B0203" pitchFamily="34" charset="0"/>
              </a:defRPr>
            </a:lvl1pPr>
          </a:lstStyle>
          <a:p>
            <a:pPr lvl="0"/>
            <a:r>
              <a:rPr lang="en-US" dirty="0"/>
              <a:t>“Enter quote here…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97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88" userDrawn="1">
          <p15:clr>
            <a:srgbClr val="FBAE40"/>
          </p15:clr>
        </p15:guide>
        <p15:guide id="3" pos="485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dy, Double List,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F96681A-0208-0747-9273-038320B081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100" y="1621852"/>
            <a:ext cx="3279976" cy="426286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rgbClr val="50525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Enter text here… 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1230F32-3D50-E643-816A-94008E4074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1954" y="1617521"/>
            <a:ext cx="3204547" cy="319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72228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  <a:p>
            <a:pPr lvl="0"/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2543924-281C-F949-9CA8-EA793FE78B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4849" y="1617521"/>
            <a:ext cx="3235659" cy="3195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  <a:p>
            <a:pPr lvl="0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43513F-A4B3-184D-846F-76EB53D8E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341" y="694012"/>
            <a:ext cx="10553700" cy="8061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LEFT ALIGNED BODY WITH DOUBLE LIST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565ADBF-0682-C447-93A9-79A572784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4850" y="2010210"/>
            <a:ext cx="3258989" cy="39156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lvl="0"/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FB573F3-4FCB-BE44-9934-29520C25D9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2925" y="2010210"/>
            <a:ext cx="3258989" cy="39156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BE565-A92F-4F19-BC4E-3A49F65A4A7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808C9-9139-4DDC-BB7A-30579EEB660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12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2" userDrawn="1">
          <p15:clr>
            <a:srgbClr val="FBAE40"/>
          </p15:clr>
        </p15:guide>
        <p15:guide id="2" pos="2844" userDrawn="1">
          <p15:clr>
            <a:srgbClr val="FBAE40"/>
          </p15:clr>
        </p15:guide>
        <p15:guide id="3" pos="4911" userDrawn="1">
          <p15:clr>
            <a:srgbClr val="FBAE40"/>
          </p15:clr>
        </p15:guide>
        <p15:guide id="4" pos="513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2E0D9B-D6DA-A040-B4DC-EE0073BB9D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7400" y="5558845"/>
            <a:ext cx="7189840" cy="76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z="600" dirty="0">
                <a:latin typeface="Montserrat" pitchFamily="2" charset="77"/>
              </a:rPr>
              <a:t>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2EB11C-6062-AD4A-8CB9-720FF88E83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100" y="689547"/>
            <a:ext cx="10534651" cy="806164"/>
          </a:xfrm>
        </p:spPr>
        <p:txBody>
          <a:bodyPr/>
          <a:lstStyle/>
          <a:p>
            <a:r>
              <a:rPr lang="en-US" dirty="0"/>
              <a:t>LEFT ALIGNED CHART HALF WIDTH</a:t>
            </a:r>
          </a:p>
        </p:txBody>
      </p:sp>
      <p:sp>
        <p:nvSpPr>
          <p:cNvPr id="9" name="Table Placeholder 4">
            <a:extLst>
              <a:ext uri="{FF2B5EF4-FFF2-40B4-BE49-F238E27FC236}">
                <a16:creationId xmlns:a16="http://schemas.microsoft.com/office/drawing/2014/main" id="{FC5E8E30-C3A9-F44D-928D-53006A5C02BF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800100" y="1624128"/>
            <a:ext cx="5112030" cy="391566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F595E30-031C-4F44-96F9-95F40AFC9B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7138" y="1615092"/>
            <a:ext cx="5084762" cy="3915666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lvl="0"/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Enter text here…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4ADF1-9811-4E3A-A2C5-F24C35A2CC0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9A4B4-F98C-4175-B556-70EF6CFDC31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27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0" userDrawn="1">
          <p15:clr>
            <a:srgbClr val="FBAE40"/>
          </p15:clr>
        </p15:guide>
        <p15:guide id="2" pos="397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Wid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1869D-4DC2-DB44-85DF-33A5348FD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87323"/>
            <a:ext cx="10540652" cy="806164"/>
          </a:xfrm>
        </p:spPr>
        <p:txBody>
          <a:bodyPr/>
          <a:lstStyle/>
          <a:p>
            <a:r>
              <a:rPr lang="en-US" dirty="0"/>
              <a:t>LEFT ALIGNED CHART 3/4 WIDTH</a:t>
            </a:r>
          </a:p>
        </p:txBody>
      </p:sp>
      <p:sp>
        <p:nvSpPr>
          <p:cNvPr id="10" name="Table Placeholder 4">
            <a:extLst>
              <a:ext uri="{FF2B5EF4-FFF2-40B4-BE49-F238E27FC236}">
                <a16:creationId xmlns:a16="http://schemas.microsoft.com/office/drawing/2014/main" id="{D703765D-AA2D-E54B-BA7B-85B931A8926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809625" y="1600200"/>
            <a:ext cx="7017748" cy="394911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82103E95-BAF6-A248-8D30-C1455EBC0EA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201025" y="1600200"/>
            <a:ext cx="3198221" cy="3564265"/>
          </a:xfrm>
        </p:spPr>
        <p:txBody>
          <a:bodyPr>
            <a:norm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400" b="0" i="0">
                <a:latin typeface="Montserrat Light" pitchFamily="2" charset="77"/>
              </a:defRPr>
            </a:lvl2pPr>
            <a:lvl3pPr>
              <a:defRPr sz="1400" b="0" i="0">
                <a:latin typeface="Montserrat Light" pitchFamily="2" charset="77"/>
              </a:defRPr>
            </a:lvl3pPr>
            <a:lvl4pPr>
              <a:defRPr sz="1400" b="0" i="0">
                <a:latin typeface="Montserrat Light" pitchFamily="2" charset="77"/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Enter text here… </a:t>
            </a:r>
          </a:p>
          <a:p>
            <a:pPr lvl="1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F6042-504B-4243-B2C5-0D2E2A27DC5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F9F0C-9CD6-4BAA-BA9D-5ECEB22706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1C7DCD0-77A1-4869-8E11-BF5E6FB164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7400" y="5558845"/>
            <a:ext cx="7189840" cy="76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z="600" dirty="0">
                <a:latin typeface="Montserrat" pitchFamily="2" charset="77"/>
              </a:rPr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85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8">
          <p15:clr>
            <a:srgbClr val="FBAE40"/>
          </p15:clr>
        </p15:guide>
        <p15:guide id="2" pos="2844">
          <p15:clr>
            <a:srgbClr val="FBAE40"/>
          </p15:clr>
        </p15:guide>
        <p15:guide id="3" pos="4920" userDrawn="1">
          <p15:clr>
            <a:srgbClr val="FBAE40"/>
          </p15:clr>
        </p15:guide>
        <p15:guide id="4" pos="516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ow to Forma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7EE9C630-BAC9-A74F-B360-EBBEBE62E6B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2141025"/>
            <a:ext cx="6819900" cy="47349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C3A68D6-CEB1-0743-869A-20E86C7ADD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876300"/>
            <a:ext cx="3276600" cy="1028700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2. HOW TO FORMAT TITLES 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022B60E-0292-EE4E-BAF0-737991F230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9" y="930216"/>
            <a:ext cx="7144379" cy="105953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ONE LINE TITLE - LESS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C214BC-135A-D940-802E-95D1137637B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0" y="2614520"/>
            <a:ext cx="6819900" cy="264999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1B553-DD93-453A-88D9-49C6EEEF076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ED0A4-E7F1-4B9C-929C-3A83F0647C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01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AB0D991-C01B-234B-84F6-AF412C4F8283}"/>
              </a:ext>
            </a:extLst>
          </p:cNvPr>
          <p:cNvSpPr/>
          <p:nvPr userDrawn="1"/>
        </p:nvSpPr>
        <p:spPr>
          <a:xfrm>
            <a:off x="4104522" y="1"/>
            <a:ext cx="8087475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304801" y="304800"/>
            <a:ext cx="1156365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E2BAD-4D6E-9641-A542-77BDFFD98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179814"/>
            <a:ext cx="10540652" cy="806164"/>
          </a:xfrm>
        </p:spPr>
        <p:txBody>
          <a:bodyPr/>
          <a:lstStyle/>
          <a:p>
            <a:r>
              <a:rPr lang="en-US" dirty="0"/>
              <a:t>FULL WIDTH CHART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1EBD5D1-D876-FA40-B982-E6691733E53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00100" y="2616200"/>
            <a:ext cx="10591800" cy="2615019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B25AB-1E38-49C6-8F61-525084D62EE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80862-BA03-417B-B28E-5927195D2F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FA2D76-2D68-4DDC-ACE9-B256F4480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91454E-E01A-104D-81E5-282C448846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100" y="2167878"/>
            <a:ext cx="10591800" cy="2696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62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BBCCF2-EC37-694C-A26C-974EBD819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78857"/>
            <a:ext cx="10553700" cy="806164"/>
          </a:xfrm>
        </p:spPr>
        <p:txBody>
          <a:bodyPr/>
          <a:lstStyle/>
          <a:p>
            <a:r>
              <a:rPr lang="en-US" dirty="0"/>
              <a:t>THREE COLUMN CHART LAYOUT</a:t>
            </a:r>
          </a:p>
        </p:txBody>
      </p:sp>
      <p:sp>
        <p:nvSpPr>
          <p:cNvPr id="23" name="Chart Placeholder 6">
            <a:extLst>
              <a:ext uri="{FF2B5EF4-FFF2-40B4-BE49-F238E27FC236}">
                <a16:creationId xmlns:a16="http://schemas.microsoft.com/office/drawing/2014/main" id="{3991FA6C-4E84-AC4E-AF24-3761579FCA1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06451" y="1790700"/>
            <a:ext cx="3276599" cy="4038600"/>
          </a:xfrm>
        </p:spPr>
        <p:txBody>
          <a:bodyPr>
            <a:normAutofit/>
          </a:bodyPr>
          <a:lstStyle>
            <a:lvl1pPr algn="ctr">
              <a:defRPr sz="1300" b="0" i="0">
                <a:latin typeface="Montserrat Medium" pitchFamily="2" charset="77"/>
              </a:defRPr>
            </a:lvl1pPr>
          </a:lstStyle>
          <a:p>
            <a:r>
              <a:rPr lang="en-US" dirty="0"/>
              <a:t> Click icon to add a chart…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5C5F9-B9B9-4AAA-A858-92F9F189E10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1AFA6-65F2-4198-91ED-1E8ACDDE8B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80FE2713-C33A-48D5-B634-016A27BDB5D6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4441826" y="1790700"/>
            <a:ext cx="3276599" cy="4038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latin typeface="Montserrat Medium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Click icon to add a chart…</a:t>
            </a:r>
          </a:p>
          <a:p>
            <a:endParaRPr lang="en-US" dirty="0"/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9B9CE0E6-DF73-415B-9939-97F4B53393C4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8077201" y="1790700"/>
            <a:ext cx="3276599" cy="4038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latin typeface="Montserrat Medium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Click icon to add a chart…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472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8" userDrawn="1">
          <p15:clr>
            <a:srgbClr val="FBAE40"/>
          </p15:clr>
        </p15:guide>
        <p15:guide id="2" pos="2808" userDrawn="1">
          <p15:clr>
            <a:srgbClr val="FBAE40"/>
          </p15:clr>
        </p15:guide>
        <p15:guide id="3" pos="4872" userDrawn="1">
          <p15:clr>
            <a:srgbClr val="FBAE40"/>
          </p15:clr>
        </p15:guide>
        <p15:guide id="4" pos="511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Templa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50EBE02-88D8-7747-A153-DD6209A2A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052" y="691395"/>
            <a:ext cx="10553700" cy="806164"/>
          </a:xfrm>
        </p:spPr>
        <p:txBody>
          <a:bodyPr/>
          <a:lstStyle/>
          <a:p>
            <a:r>
              <a:rPr lang="en-US" dirty="0"/>
              <a:t>KEEP IN TOUCH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C30CB-5297-40AE-A3CA-059A602D0CF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8A99E-C9B9-4AFE-9159-1E3F17CE9AD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2F5898-9B8D-4CAE-8868-973166A750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37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68" userDrawn="1">
          <p15:clr>
            <a:srgbClr val="FBAE40"/>
          </p15:clr>
        </p15:guide>
        <p15:guide id="2" pos="2808" userDrawn="1">
          <p15:clr>
            <a:srgbClr val="FBAE40"/>
          </p15:clr>
        </p15:guide>
        <p15:guide id="3" pos="5112" userDrawn="1">
          <p15:clr>
            <a:srgbClr val="FBAE40"/>
          </p15:clr>
        </p15:guide>
        <p15:guide id="4" pos="487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Column List with Intr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03A688B-EF50-5147-A1D2-7A148966824C}"/>
              </a:ext>
            </a:extLst>
          </p:cNvPr>
          <p:cNvSpPr/>
          <p:nvPr userDrawn="1"/>
        </p:nvSpPr>
        <p:spPr>
          <a:xfrm>
            <a:off x="304800" y="345688"/>
            <a:ext cx="4762500" cy="6207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0EBE02-88D8-7747-A153-DD6209A2A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052" y="691395"/>
            <a:ext cx="10553700" cy="806164"/>
          </a:xfrm>
        </p:spPr>
        <p:txBody>
          <a:bodyPr/>
          <a:lstStyle/>
          <a:p>
            <a:r>
              <a:rPr lang="en-US" dirty="0"/>
              <a:t>KEEP IN TOUCH 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9CE8ABA-9258-E642-A972-5376706D46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100" y="1600200"/>
            <a:ext cx="10591800" cy="5334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latin typeface="Montserrat Medium" pitchFamily="2" charset="77"/>
              </a:defRPr>
            </a:lvl1pPr>
            <a:lvl2pPr>
              <a:defRPr sz="1200" b="0" i="0">
                <a:latin typeface="Montserrat Medium" pitchFamily="2" charset="77"/>
              </a:defRPr>
            </a:lvl2pPr>
            <a:lvl3pPr>
              <a:defRPr sz="1200" b="0" i="0">
                <a:latin typeface="Montserrat Medium" pitchFamily="2" charset="77"/>
              </a:defRPr>
            </a:lvl3pPr>
            <a:lvl4pPr>
              <a:defRPr sz="1200" b="0" i="0">
                <a:latin typeface="Montserrat Medium" pitchFamily="2" charset="77"/>
              </a:defRPr>
            </a:lvl4pPr>
            <a:lvl5pPr>
              <a:defRPr sz="1200" b="0" i="0">
                <a:latin typeface="Montserrat Medium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i="0" dirty="0">
                <a:solidFill>
                  <a:srgbClr val="505251"/>
                </a:solidFill>
                <a:latin typeface="Montserrat Medium" pitchFamily="2" charset="77"/>
              </a:rPr>
              <a:t>Introductory paragraph…. Enter text here.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1D0B1-2DA5-4042-8155-F178DE0D9F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" y="2143991"/>
            <a:ext cx="3258989" cy="3689802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8041A7F-6E27-C240-8545-4877839FCA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67225" y="2143991"/>
            <a:ext cx="3258989" cy="3689802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30CA5CC-99F5-9E45-B3DE-291D6DBB382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15300" y="2143991"/>
            <a:ext cx="3258989" cy="368980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1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/>
              <a:t>Bullet point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C30CB-5297-40AE-A3CA-059A602D0CF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8A99E-C9B9-4AFE-9159-1E3F17CE9AD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2F5898-9B8D-4CAE-8868-973166A750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1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8">
          <p15:clr>
            <a:srgbClr val="FBAE40"/>
          </p15:clr>
        </p15:guide>
        <p15:guide id="2" pos="2808">
          <p15:clr>
            <a:srgbClr val="FBAE40"/>
          </p15:clr>
        </p15:guide>
        <p15:guide id="3" pos="5112">
          <p15:clr>
            <a:srgbClr val="FBAE40"/>
          </p15:clr>
        </p15:guide>
        <p15:guide id="4" pos="487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043E7B-DEB9-E542-8EA8-1EE65E103767}"/>
              </a:ext>
            </a:extLst>
          </p:cNvPr>
          <p:cNvSpPr/>
          <p:nvPr userDrawn="1"/>
        </p:nvSpPr>
        <p:spPr>
          <a:xfrm>
            <a:off x="-1" y="-16670"/>
            <a:ext cx="7529945" cy="6884195"/>
          </a:xfrm>
          <a:prstGeom prst="rect">
            <a:avLst/>
          </a:prstGeom>
          <a:solidFill>
            <a:srgbClr val="A7A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55C102-B5C2-BE4F-AB4A-B13BB045B40C}"/>
              </a:ext>
            </a:extLst>
          </p:cNvPr>
          <p:cNvSpPr/>
          <p:nvPr userDrawn="1"/>
        </p:nvSpPr>
        <p:spPr>
          <a:xfrm>
            <a:off x="-54433" y="-16670"/>
            <a:ext cx="12300865" cy="7095896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8E528F-D5CE-A246-92FA-57764C82C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33744"/>
          <a:stretch/>
        </p:blipFill>
        <p:spPr>
          <a:xfrm>
            <a:off x="-432920" y="-2093439"/>
            <a:ext cx="13057840" cy="11044878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89B865-9D7D-4544-A7C3-AEEEB7E34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536" y="2785747"/>
            <a:ext cx="6217920" cy="11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8000" b="0" i="0">
                <a:solidFill>
                  <a:schemeClr val="bg1"/>
                </a:solidFill>
                <a:latin typeface="TitlingGothicFB Comp Standard" panose="02000506030000020004" pitchFamily="2" charset="77"/>
              </a:defRPr>
            </a:lvl1pPr>
          </a:lstStyle>
          <a:p>
            <a:r>
              <a:rPr lang="en-US" dirty="0"/>
              <a:t>CLOSING SLIDE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704EC1-0C4A-4EAF-9567-A9182BE590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6153" y="5852160"/>
            <a:ext cx="1652054" cy="675841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5B4F92F-2FFB-0A49-A485-DF0C37BA42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88207" y="6054275"/>
            <a:ext cx="553697" cy="378276"/>
          </a:xfrm>
        </p:spPr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1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How to Forma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EB60148-EDD1-9F4C-8E73-624F668E5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0852" y="1179814"/>
            <a:ext cx="6819900" cy="806164"/>
          </a:xfrm>
        </p:spPr>
        <p:txBody>
          <a:bodyPr/>
          <a:lstStyle/>
          <a:p>
            <a:r>
              <a:rPr lang="en-US" dirty="0"/>
              <a:t>TWO LINE TITLE GOES HERE </a:t>
            </a:r>
            <a:br>
              <a:rPr lang="en-US" dirty="0"/>
            </a:br>
            <a:r>
              <a:rPr lang="en-US" dirty="0"/>
              <a:t>AND HERE AND HERE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C79A039-EA9E-EC4A-B9AA-9C56F9363A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2133600"/>
            <a:ext cx="6819900" cy="473494"/>
          </a:xfrm>
        </p:spPr>
        <p:txBody>
          <a:bodyPr>
            <a:normAutofit/>
          </a:bodyPr>
          <a:lstStyle>
            <a:lvl1pPr>
              <a:defRPr sz="18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71AD40F-9736-B34A-853B-138A7C8EAB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876300"/>
            <a:ext cx="3276600" cy="1028700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dirty="0"/>
              <a:t>3. HOW TO FORMAT TITLES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6CBFAEC-C0F3-A04D-B162-3336A49D270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0" y="2614520"/>
            <a:ext cx="6819900" cy="264999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01E9-DF07-4DE5-AE30-DAD8912499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04523" y="692296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C09B4-FCAA-4F8B-8B48-0F10341024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0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043E7B-DEB9-E542-8EA8-1EE65E103767}"/>
              </a:ext>
            </a:extLst>
          </p:cNvPr>
          <p:cNvSpPr/>
          <p:nvPr userDrawn="1"/>
        </p:nvSpPr>
        <p:spPr>
          <a:xfrm>
            <a:off x="-1" y="-16670"/>
            <a:ext cx="7529945" cy="6884195"/>
          </a:xfrm>
          <a:prstGeom prst="rect">
            <a:avLst/>
          </a:prstGeom>
          <a:solidFill>
            <a:srgbClr val="A7A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55C102-B5C2-BE4F-AB4A-B13BB045B40C}"/>
              </a:ext>
            </a:extLst>
          </p:cNvPr>
          <p:cNvSpPr/>
          <p:nvPr userDrawn="1"/>
        </p:nvSpPr>
        <p:spPr>
          <a:xfrm>
            <a:off x="4076700" y="-26195"/>
            <a:ext cx="8144652" cy="6884195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8E528F-D5CE-A246-92FA-57764C82C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33744"/>
          <a:stretch/>
        </p:blipFill>
        <p:spPr>
          <a:xfrm>
            <a:off x="4084108" y="9526"/>
            <a:ext cx="8107892" cy="6857999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89B865-9D7D-4544-A7C3-AEEEB7E34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785747"/>
            <a:ext cx="6217920" cy="11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8000" b="0" i="0">
                <a:solidFill>
                  <a:schemeClr val="bg1"/>
                </a:solidFill>
                <a:latin typeface="TitlingGothicFB Comp Standard" panose="02000506030000020004" pitchFamily="2" charset="77"/>
              </a:defRPr>
            </a:lvl1pPr>
          </a:lstStyle>
          <a:p>
            <a:r>
              <a:rPr lang="en-US" dirty="0"/>
              <a:t>THIS IS A DOUBLE HEADLINE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56DAF3-771B-F44A-B4DB-77A25A83FA77}"/>
              </a:ext>
            </a:extLst>
          </p:cNvPr>
          <p:cNvSpPr/>
          <p:nvPr userDrawn="1"/>
        </p:nvSpPr>
        <p:spPr>
          <a:xfrm>
            <a:off x="8558599" y="329998"/>
            <a:ext cx="3692104" cy="750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4" descr="Business unit">
            <a:extLst>
              <a:ext uri="{FF2B5EF4-FFF2-40B4-BE49-F238E27FC236}">
                <a16:creationId xmlns:a16="http://schemas.microsoft.com/office/drawing/2014/main" id="{6E452C31-7D2A-5546-A938-D678F258C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1452" y="721224"/>
            <a:ext cx="3339250" cy="3656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500" b="1" i="0">
                <a:solidFill>
                  <a:srgbClr val="FF5F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6" name="Text Placeholder 4" descr="Business unit">
            <a:extLst>
              <a:ext uri="{FF2B5EF4-FFF2-40B4-BE49-F238E27FC236}">
                <a16:creationId xmlns:a16="http://schemas.microsoft.com/office/drawing/2014/main" id="{07834E11-2F28-8A46-BDA4-337EEA1B8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1452" y="476463"/>
            <a:ext cx="3339250" cy="3656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FF5F00"/>
                </a:solidFill>
                <a:latin typeface="Montserrat Light" pitchFamily="2" charset="77"/>
              </a:defRPr>
            </a:lvl1pPr>
          </a:lstStyle>
          <a:p>
            <a:pPr lvl="0"/>
            <a:fld id="{948FDA7D-18DD-C64B-8F67-7821B87DA293}" type="datetime4">
              <a:rPr lang="en-US" smtClean="0"/>
              <a:t>May 24, 2019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23FA6-E4EC-A145-A0D9-BEBDF7F48E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4188390"/>
            <a:ext cx="6217920" cy="16459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This is a sub-head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C5C6FC-50A1-4397-9F94-7297F700A0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6409" y="304800"/>
            <a:ext cx="3751263" cy="624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704EC1-0C4A-4EAF-9567-A9182BE590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6153" y="5852160"/>
            <a:ext cx="1652054" cy="675841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5775A9D2-0ECF-2842-B43E-9984AD6251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88207" y="6054275"/>
            <a:ext cx="553697" cy="378276"/>
          </a:xfrm>
        </p:spPr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50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043E7B-DEB9-E542-8EA8-1EE65E103767}"/>
              </a:ext>
            </a:extLst>
          </p:cNvPr>
          <p:cNvSpPr/>
          <p:nvPr userDrawn="1"/>
        </p:nvSpPr>
        <p:spPr>
          <a:xfrm>
            <a:off x="-1" y="-16670"/>
            <a:ext cx="7529945" cy="6884195"/>
          </a:xfrm>
          <a:prstGeom prst="rect">
            <a:avLst/>
          </a:prstGeom>
          <a:solidFill>
            <a:srgbClr val="A7A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55C102-B5C2-BE4F-AB4A-B13BB045B40C}"/>
              </a:ext>
            </a:extLst>
          </p:cNvPr>
          <p:cNvSpPr/>
          <p:nvPr userDrawn="1"/>
        </p:nvSpPr>
        <p:spPr>
          <a:xfrm>
            <a:off x="-54433" y="-16670"/>
            <a:ext cx="12300865" cy="7095896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8E528F-D5CE-A246-92FA-57764C82C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3000"/>
          </a:blip>
          <a:srcRect l="33744"/>
          <a:stretch/>
        </p:blipFill>
        <p:spPr>
          <a:xfrm>
            <a:off x="-432920" y="-2093439"/>
            <a:ext cx="13057840" cy="11044878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89B865-9D7D-4544-A7C3-AEEEB7E34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536" y="2785747"/>
            <a:ext cx="6217920" cy="11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8000" b="0" i="0">
                <a:solidFill>
                  <a:schemeClr val="bg1"/>
                </a:solidFill>
                <a:latin typeface="TitlingGothicFB Comp Standard" panose="02000506030000020004" pitchFamily="2" charset="77"/>
              </a:defRPr>
            </a:lvl1pPr>
          </a:lstStyle>
          <a:p>
            <a:r>
              <a:rPr lang="en-US" dirty="0"/>
              <a:t>COVER SLIDE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704EC1-0C4A-4EAF-9567-A9182BE590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6153" y="5852160"/>
            <a:ext cx="1652054" cy="675841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F5B4F92F-2FFB-0A49-A485-DF0C37BA42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88207" y="6054275"/>
            <a:ext cx="553697" cy="378276"/>
          </a:xfrm>
        </p:spPr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63072-9281-574A-BD44-46296909E2DC}"/>
              </a:ext>
            </a:extLst>
          </p:cNvPr>
          <p:cNvSpPr/>
          <p:nvPr userDrawn="1"/>
        </p:nvSpPr>
        <p:spPr>
          <a:xfrm>
            <a:off x="8753250" y="329998"/>
            <a:ext cx="3692104" cy="750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31BFC49-0014-DF48-AE56-1A7C77F300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91536" y="4463827"/>
            <a:ext cx="6242685" cy="78624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Enter sub-title text here </a:t>
            </a:r>
          </a:p>
        </p:txBody>
      </p:sp>
      <p:sp>
        <p:nvSpPr>
          <p:cNvPr id="13" name="Text Placeholder 4" descr="Business unit">
            <a:extLst>
              <a:ext uri="{FF2B5EF4-FFF2-40B4-BE49-F238E27FC236}">
                <a16:creationId xmlns:a16="http://schemas.microsoft.com/office/drawing/2014/main" id="{38419426-F3C2-6D44-A711-5CC4BC5A9B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6104" y="721224"/>
            <a:ext cx="3339250" cy="3656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500" b="1" i="0">
                <a:solidFill>
                  <a:srgbClr val="FF5F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15" name="Text Placeholder 4" descr="Business unit">
            <a:extLst>
              <a:ext uri="{FF2B5EF4-FFF2-40B4-BE49-F238E27FC236}">
                <a16:creationId xmlns:a16="http://schemas.microsoft.com/office/drawing/2014/main" id="{BA2F2178-1178-2D49-91D7-7260A0A583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6104" y="476463"/>
            <a:ext cx="3339250" cy="3656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FF5F00"/>
                </a:solidFill>
                <a:latin typeface="Montserrat Light" pitchFamily="2" charset="77"/>
              </a:defRPr>
            </a:lvl1pPr>
          </a:lstStyle>
          <a:p>
            <a:pPr lvl="0"/>
            <a:fld id="{B608CE4D-766B-3A4F-BF80-FB3BD8D37C99}" type="datetime4">
              <a:rPr lang="en-US" smtClean="0"/>
              <a:t>May 24,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17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s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C863EF-592D-2345-ABC3-F6BBD431592F}"/>
              </a:ext>
            </a:extLst>
          </p:cNvPr>
          <p:cNvSpPr/>
          <p:nvPr userDrawn="1"/>
        </p:nvSpPr>
        <p:spPr>
          <a:xfrm>
            <a:off x="4057672" y="304800"/>
            <a:ext cx="7848578" cy="6248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4828C2A-096A-B84E-ABF3-22DB0EC629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6409" y="304800"/>
            <a:ext cx="11599841" cy="624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B4B3F20-D152-DC47-BD5B-18700F12F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785747"/>
            <a:ext cx="6217920" cy="11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8000" b="0" i="0">
                <a:solidFill>
                  <a:schemeClr val="bg1"/>
                </a:solidFill>
                <a:latin typeface="TitlingGothicFB Comp Standard" panose="02000506030000020004" pitchFamily="2" charset="77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62D5F9F-4FFC-C643-BEF2-755BF65F89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4188390"/>
            <a:ext cx="6217920" cy="164590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This is a sub-head</a:t>
            </a:r>
          </a:p>
        </p:txBody>
      </p:sp>
    </p:spTree>
    <p:extLst>
      <p:ext uri="{BB962C8B-B14F-4D97-AF65-F5344CB8AC3E}">
        <p14:creationId xmlns:p14="http://schemas.microsoft.com/office/powerpoint/2010/main" val="379461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s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B4B3F20-D152-DC47-BD5B-18700F12F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785747"/>
            <a:ext cx="6217920" cy="11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8000" b="0" i="0">
                <a:solidFill>
                  <a:schemeClr val="accent1"/>
                </a:solidFill>
                <a:latin typeface="TitlingGothicFB Comp Standard" panose="02000506030000020004" pitchFamily="2" charset="77"/>
              </a:defRPr>
            </a:lvl1pPr>
          </a:lstStyle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657556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73EE9-4474-E04A-8E5E-7F96A26102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B0D8F-ACDF-2A45-8557-C321C75441F2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94FE7-8F55-E844-A18A-DF6DD9FD7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E8F875-42A2-4B41-BBA5-6937988E16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A8F42-DCF4-4746-8D3E-7701BDCEA1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60EB4A-568E-E845-817D-D92A75053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708F8-B1DA-1F49-8F81-A33D8F420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8E137D9-DC91-B14E-8FB0-0EB1ABD86959}"/>
              </a:ext>
            </a:extLst>
          </p:cNvPr>
          <p:cNvSpPr txBox="1">
            <a:spLocks/>
          </p:cNvSpPr>
          <p:nvPr userDrawn="1"/>
        </p:nvSpPr>
        <p:spPr>
          <a:xfrm>
            <a:off x="11171134" y="6023795"/>
            <a:ext cx="553697" cy="378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rgbClr val="FF5F00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F3F5D-7448-0B43-A80C-E8457F05D1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6DEFF-8138-1F4C-894C-26C88DA5D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3843BA-598B-9E48-BCAB-0B929EFEE4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CC77372-EDF5-1B49-BD9B-321248893B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21364" y="1914363"/>
            <a:ext cx="4079875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009845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5,000 Students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E1FAD64-99FE-3245-B3B8-EC4E7C1753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21364" y="3168106"/>
            <a:ext cx="4079875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FF5F00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22,000 International Flights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70055CB-E41C-7145-BD51-3B77D42258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21364" y="4426635"/>
            <a:ext cx="4079875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379BD7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500 Home Stays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713ECFB-A96F-324E-9938-0C0EF59006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97210" y="2376743"/>
            <a:ext cx="3755892" cy="768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4"/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B9D3E135-D255-3145-827A-886B72910D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97210" y="3618267"/>
            <a:ext cx="3755892" cy="80982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ED736AF8-B4FC-824C-B7F7-F8A684EA2A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97210" y="4846635"/>
            <a:ext cx="3755892" cy="78160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73572A2-57DE-654D-A3F1-E5FE0794493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25565" y="2376743"/>
            <a:ext cx="4075673" cy="768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A1ABE547-1B24-3942-9789-90E03ADCB95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25566" y="3618267"/>
            <a:ext cx="4066334" cy="80982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1D6EC68-B8D4-994D-A395-9CAD97A69F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25566" y="4846635"/>
            <a:ext cx="4075672" cy="78160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C98175E-09F9-5D4F-96AA-E3CF419ED1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04298" y="1914363"/>
            <a:ext cx="3748804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005CB9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3,000 Students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0F9AF0E-6A54-BF42-BF12-8812214442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04298" y="3168106"/>
            <a:ext cx="3748804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A2D45E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14,000 International Flights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F912691-9A89-A34F-877A-3D6DB8CF420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004298" y="4426635"/>
            <a:ext cx="3748804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A25EB5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200 Home Stays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94BE2DC-B423-E84E-A6B6-92B4355AF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17214"/>
            <a:ext cx="10601138" cy="1059538"/>
          </a:xfrm>
        </p:spPr>
        <p:txBody>
          <a:bodyPr/>
          <a:lstStyle/>
          <a:p>
            <a:r>
              <a:rPr lang="en-US" dirty="0"/>
              <a:t>ONE LINE TITLE INFOGRAPHIC SLIDE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7AAA56-97D0-524C-970E-34E95ED2C5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25720" y="4460395"/>
            <a:ext cx="533400" cy="469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C0281B-6A58-EA4E-8671-02EFFC887E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92015" y="3221529"/>
            <a:ext cx="529543" cy="5295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0635D6-3C5A-4F40-9343-1023DEE0BF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31448" y="1899474"/>
            <a:ext cx="419100" cy="7423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78724E-2BE3-864D-AACB-4E239225DF5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8111" y="3209956"/>
            <a:ext cx="520700" cy="52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CE6E74-6478-1143-9EBA-304AFCAF3F9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42238" y="4452555"/>
            <a:ext cx="533400" cy="469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30E065-2D57-7B43-94B0-DBFEAC02E0B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73942" y="1897036"/>
            <a:ext cx="404100" cy="6930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DDECC5-763E-C74D-A571-C94AD7CEB5B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09007" y="4874654"/>
            <a:ext cx="1145951" cy="44396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96017A-1AA5-8544-B43B-6CA4D202B88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1598" y="2365765"/>
            <a:ext cx="1188497" cy="4604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59C5AA-7961-8848-B0E1-B5B26CBCA9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83911" y="3564028"/>
            <a:ext cx="1188497" cy="4604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CD4898-230C-4048-981F-791FAC62178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67050" y="4832221"/>
            <a:ext cx="1255479" cy="4863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F2581B-CB0E-FA44-9B84-330C0DBF6A0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925460" y="3594009"/>
            <a:ext cx="1255479" cy="4863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4D0AA0-6C9B-6440-8C88-8999184D444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34032" y="2433249"/>
            <a:ext cx="1188497" cy="4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5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12C7312-DD31-D840-948B-4DBE295ABCF3}"/>
              </a:ext>
            </a:extLst>
          </p:cNvPr>
          <p:cNvSpPr/>
          <p:nvPr userDrawn="1"/>
        </p:nvSpPr>
        <p:spPr>
          <a:xfrm>
            <a:off x="1" y="-2"/>
            <a:ext cx="4076700" cy="6858001"/>
          </a:xfrm>
          <a:prstGeom prst="rect">
            <a:avLst/>
          </a:prstGeom>
          <a:solidFill>
            <a:srgbClr val="379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D933E-3439-AC47-AC62-9E322CD9C757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alphaModFix amt="21000"/>
          </a:blip>
          <a:stretch>
            <a:fillRect/>
          </a:stretch>
        </p:blipFill>
        <p:spPr>
          <a:xfrm>
            <a:off x="-4746" y="9294"/>
            <a:ext cx="12182140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60957E-3950-7443-A943-863C7D7C1799}"/>
              </a:ext>
            </a:extLst>
          </p:cNvPr>
          <p:cNvSpPr/>
          <p:nvPr userDrawn="1"/>
        </p:nvSpPr>
        <p:spPr>
          <a:xfrm>
            <a:off x="4076700" y="1"/>
            <a:ext cx="8115299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322970-3FF0-624C-ACAC-D88B7510B6BB}"/>
              </a:ext>
            </a:extLst>
          </p:cNvPr>
          <p:cNvSpPr/>
          <p:nvPr userDrawn="1"/>
        </p:nvSpPr>
        <p:spPr>
          <a:xfrm>
            <a:off x="323850" y="323213"/>
            <a:ext cx="11563649" cy="62204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34" name="Title Placeholder 33">
            <a:extLst>
              <a:ext uri="{FF2B5EF4-FFF2-40B4-BE49-F238E27FC236}">
                <a16:creationId xmlns:a16="http://schemas.microsoft.com/office/drawing/2014/main" id="{5D29D675-C7AB-204C-A18F-187616CE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52" y="1179814"/>
            <a:ext cx="10553700" cy="806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CLICK TO EDIT MASTER TITLE CLICK TO EDIT MASTER TITLE</a:t>
            </a:r>
          </a:p>
        </p:txBody>
      </p:sp>
      <p:sp>
        <p:nvSpPr>
          <p:cNvPr id="37" name="Footer Placeholder 14">
            <a:extLst>
              <a:ext uri="{FF2B5EF4-FFF2-40B4-BE49-F238E27FC236}">
                <a16:creationId xmlns:a16="http://schemas.microsoft.com/office/drawing/2014/main" id="{15C39C2E-352D-D94C-948B-6E97E14C6E19}"/>
              </a:ext>
            </a:extLst>
          </p:cNvPr>
          <p:cNvSpPr txBox="1">
            <a:spLocks/>
          </p:cNvSpPr>
          <p:nvPr userDrawn="1"/>
        </p:nvSpPr>
        <p:spPr>
          <a:xfrm>
            <a:off x="4038600" y="64325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A88EB74D-1B71-6B41-AC82-9363E517928B}"/>
              </a:ext>
            </a:extLst>
          </p:cNvPr>
          <p:cNvSpPr/>
          <p:nvPr userDrawn="1"/>
        </p:nvSpPr>
        <p:spPr>
          <a:xfrm>
            <a:off x="0" y="1"/>
            <a:ext cx="12192000" cy="7302717"/>
          </a:xfrm>
          <a:prstGeom prst="rect">
            <a:avLst/>
          </a:prstGeom>
          <a:solidFill>
            <a:srgbClr val="581F40">
              <a:alpha val="6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TitlingGothicFB Comp Standard" panose="02000506030000020004" pitchFamily="2" charset="77"/>
            </a:endParaRPr>
          </a:p>
        </p:txBody>
      </p:sp>
      <p:sp>
        <p:nvSpPr>
          <p:cNvPr id="29" name="Title Placeholder 19" hidden="1">
            <a:extLst>
              <a:ext uri="{FF2B5EF4-FFF2-40B4-BE49-F238E27FC236}">
                <a16:creationId xmlns:a16="http://schemas.microsoft.com/office/drawing/2014/main" id="{B938A304-F636-274B-9569-13B76371A16C}"/>
              </a:ext>
            </a:extLst>
          </p:cNvPr>
          <p:cNvSpPr txBox="1">
            <a:spLocks/>
          </p:cNvSpPr>
          <p:nvPr userDrawn="1"/>
        </p:nvSpPr>
        <p:spPr>
          <a:xfrm>
            <a:off x="711200" y="460918"/>
            <a:ext cx="10769600" cy="1006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spc="150" baseline="0" dirty="0"/>
              <a:t>CLICK TO EDIT MASTER TITLE &gt; PLEASE TRY TO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spc="150" baseline="0" dirty="0"/>
              <a:t>KEEP LINES BALANCED ON 2 LINE HEADERS, LIKE SO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D506C5-9BAE-4545-9C73-BCFBFDD862AB}"/>
              </a:ext>
            </a:extLst>
          </p:cNvPr>
          <p:cNvSpPr/>
          <p:nvPr userDrawn="1"/>
        </p:nvSpPr>
        <p:spPr>
          <a:xfrm>
            <a:off x="5591024" y="2952287"/>
            <a:ext cx="495300" cy="495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8DFBE9-567D-9646-9683-669BA241F7F2}"/>
              </a:ext>
            </a:extLst>
          </p:cNvPr>
          <p:cNvSpPr/>
          <p:nvPr userDrawn="1"/>
        </p:nvSpPr>
        <p:spPr>
          <a:xfrm>
            <a:off x="4581073" y="2942994"/>
            <a:ext cx="495300" cy="495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AF93BA-C450-714D-B96B-A5836EF58F04}"/>
              </a:ext>
            </a:extLst>
          </p:cNvPr>
          <p:cNvSpPr/>
          <p:nvPr userDrawn="1"/>
        </p:nvSpPr>
        <p:spPr>
          <a:xfrm>
            <a:off x="4076700" y="2946106"/>
            <a:ext cx="495300" cy="495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E41A74-28EE-C541-8A69-2BA590F631DC}"/>
              </a:ext>
            </a:extLst>
          </p:cNvPr>
          <p:cNvSpPr/>
          <p:nvPr userDrawn="1"/>
        </p:nvSpPr>
        <p:spPr>
          <a:xfrm>
            <a:off x="6096182" y="2938347"/>
            <a:ext cx="495300" cy="495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8FBC93A-DD1F-2C4F-B0AC-E55267B49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8207" y="6054275"/>
            <a:ext cx="553697" cy="378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5F00"/>
                </a:solidFill>
                <a:latin typeface="Montserrat" pitchFamily="2" charset="77"/>
              </a:defRPr>
            </a:lvl1pPr>
          </a:lstStyle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63735-E80A-4D45-BB74-004D994F3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148237"/>
            <a:ext cx="10553700" cy="375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78E0AE3-73A4-5F44-BB05-532E9E5C605C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852994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47" r:id="rId2"/>
    <p:sldLayoutId id="2147483948" r:id="rId3"/>
    <p:sldLayoutId id="2147483949" r:id="rId4"/>
    <p:sldLayoutId id="2147483909" r:id="rId5"/>
    <p:sldLayoutId id="2147483956" r:id="rId6"/>
    <p:sldLayoutId id="2147483958" r:id="rId7"/>
    <p:sldLayoutId id="2147483960" r:id="rId8"/>
    <p:sldLayoutId id="2147483959" r:id="rId9"/>
    <p:sldLayoutId id="2147483926" r:id="rId10"/>
    <p:sldLayoutId id="2147483951" r:id="rId11"/>
    <p:sldLayoutId id="2147483930" r:id="rId12"/>
    <p:sldLayoutId id="2147483952" r:id="rId13"/>
    <p:sldLayoutId id="2147483953" r:id="rId14"/>
    <p:sldLayoutId id="2147483955" r:id="rId15"/>
    <p:sldLayoutId id="2147483931" r:id="rId16"/>
    <p:sldLayoutId id="2147483911" r:id="rId17"/>
    <p:sldLayoutId id="2147483912" r:id="rId18"/>
    <p:sldLayoutId id="2147483941" r:id="rId19"/>
    <p:sldLayoutId id="2147483921" r:id="rId20"/>
    <p:sldLayoutId id="2147483929" r:id="rId21"/>
    <p:sldLayoutId id="2147483946" r:id="rId22"/>
    <p:sldLayoutId id="2147483915" r:id="rId23"/>
    <p:sldLayoutId id="2147483933" r:id="rId24"/>
    <p:sldLayoutId id="2147483954" r:id="rId25"/>
    <p:sldLayoutId id="2147483942" r:id="rId26"/>
    <p:sldLayoutId id="2147483923" r:id="rId27"/>
    <p:sldLayoutId id="2147483916" r:id="rId28"/>
    <p:sldLayoutId id="2147483943" r:id="rId29"/>
    <p:sldLayoutId id="2147483925" r:id="rId30"/>
    <p:sldLayoutId id="2147483924" r:id="rId31"/>
    <p:sldLayoutId id="2147483913" r:id="rId32"/>
    <p:sldLayoutId id="2147483961" r:id="rId33"/>
    <p:sldLayoutId id="2147483962" r:id="rId34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800" b="0" i="0" kern="1200" spc="150" baseline="0">
          <a:solidFill>
            <a:srgbClr val="005CB9"/>
          </a:solidFill>
          <a:latin typeface="TitlingGothicFB Comp Standard" panose="0200050603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>
              <a:lumMod val="50000"/>
            </a:schemeClr>
          </a:solidFill>
          <a:latin typeface="Montserrat" pitchFamily="2" charset="77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125000"/>
        <a:buFontTx/>
        <a:buBlip>
          <a:blip r:embed="rId38"/>
        </a:buBlip>
        <a:defRPr sz="1600" b="0" i="0" kern="1200">
          <a:solidFill>
            <a:schemeClr val="tx1">
              <a:lumMod val="50000"/>
            </a:schemeClr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38"/>
        </a:buBlip>
        <a:defRPr sz="1400" b="0" i="0" kern="1200">
          <a:solidFill>
            <a:schemeClr val="tx1">
              <a:lumMod val="50000"/>
            </a:schemeClr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38"/>
        </a:buBlip>
        <a:defRPr sz="1400" b="0" i="0" kern="1200">
          <a:solidFill>
            <a:schemeClr val="tx1">
              <a:lumMod val="50000"/>
            </a:schemeClr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38"/>
        </a:buBlip>
        <a:defRPr sz="1400" b="0" i="0" kern="1200">
          <a:solidFill>
            <a:schemeClr val="tx1">
              <a:lumMod val="50000"/>
            </a:schemeClr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7176">
          <p15:clr>
            <a:srgbClr val="F26B43"/>
          </p15:clr>
        </p15:guide>
        <p15:guide id="6" orient="horz" pos="3672">
          <p15:clr>
            <a:srgbClr val="F26B43"/>
          </p15:clr>
        </p15:guide>
        <p15:guide id="7" orient="horz" pos="4320">
          <p15:clr>
            <a:srgbClr val="C35EA4"/>
          </p15:clr>
        </p15:guide>
        <p15:guide id="10" orient="horz" pos="1344" userDrawn="1">
          <p15:clr>
            <a:srgbClr val="9FCC3B"/>
          </p15:clr>
        </p15:guide>
        <p15:guide id="11" orient="horz" pos="1128" userDrawn="1">
          <p15:clr>
            <a:srgbClr val="C35EA4"/>
          </p15:clr>
        </p15:guide>
        <p15:guide id="12" orient="horz" pos="4128">
          <p15:clr>
            <a:srgbClr val="F26B43"/>
          </p15:clr>
        </p15:guide>
        <p15:guide id="13" pos="192">
          <p15:clr>
            <a:srgbClr val="F26B43"/>
          </p15:clr>
        </p15:guide>
        <p15:guide id="14" orient="horz" pos="192">
          <p15:clr>
            <a:srgbClr val="F26B43"/>
          </p15:clr>
        </p15:guide>
        <p15:guide id="16" orient="horz">
          <p15:clr>
            <a:srgbClr val="C35EA4"/>
          </p15:clr>
        </p15:guide>
        <p15:guide id="17" pos="7488">
          <p15:clr>
            <a:srgbClr val="F26B43"/>
          </p15:clr>
        </p15:guide>
        <p15:guide id="19">
          <p15:clr>
            <a:srgbClr val="C35EA4"/>
          </p15:clr>
        </p15:guide>
        <p15:guide id="24" pos="7680" userDrawn="1">
          <p15:clr>
            <a:srgbClr val="000000"/>
          </p15:clr>
        </p15:guide>
        <p15:guide id="26" orient="horz" pos="1008" userDrawn="1">
          <p15:clr>
            <a:srgbClr val="9FCC3B"/>
          </p15:clr>
        </p15:guide>
        <p15:guide id="27" orient="horz" pos="816" userDrawn="1">
          <p15:clr>
            <a:srgbClr val="C35EA4"/>
          </p15:clr>
        </p15:guide>
        <p15:guide id="28" pos="5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mailto:HSOps@ciee.org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hyperlink" Target="mailto:HS-Invoicing@ciee.org" TargetMode="External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HS-Invoicing@ciee.org" TargetMode="Externa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1D0D7C5-372A-7742-B427-5763C71A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INVOICING &amp; PAYMENTS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E67DE5-35D3-4241-AF61-49470DF7E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International Representative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783E0-DD67-422D-8828-7F46DA68F0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fld id="{A80A351F-2009-1D48-A3D0-E6D9F8E88A0A}" type="datetime2">
              <a:rPr lang="en-US" smtClean="0"/>
              <a:t>Thursday, January 30, 2020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0EA684-76C0-9A40-A1D7-1A2369729B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An Overview </a:t>
            </a:r>
            <a:r>
              <a:rPr lang="en-US" dirty="0"/>
              <a:t>of </a:t>
            </a:r>
            <a:r>
              <a:rPr lang="en-US"/>
              <a:t>the Finance </a:t>
            </a:r>
            <a:r>
              <a:rPr lang="en-US" dirty="0"/>
              <a:t>P</a:t>
            </a:r>
            <a:r>
              <a:rPr lang="en-US"/>
              <a:t>rocess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84141E5-D2A8-4288-943D-5BE1FA4CFA4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236" r="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3853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AB3A58-F0C0-41D1-828A-7C40C6C238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761" y="1617520"/>
            <a:ext cx="3273064" cy="967060"/>
          </a:xfrm>
        </p:spPr>
        <p:txBody>
          <a:bodyPr/>
          <a:lstStyle/>
          <a:p>
            <a:r>
              <a:rPr lang="en-US" dirty="0"/>
              <a:t>DS-2019 forms will not be shipped until all program fees and past due balances are paid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4303B-5161-44F9-BDD1-A1F8CB7311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90671" y="1617519"/>
            <a:ext cx="3232175" cy="556513"/>
          </a:xfrm>
        </p:spPr>
        <p:txBody>
          <a:bodyPr/>
          <a:lstStyle/>
          <a:p>
            <a:r>
              <a:rPr lang="en-US" dirty="0"/>
              <a:t>Each Invoice should be paid in full in one transfer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A0686-E909-4C2E-BD43-7C144ACEEE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25692" y="1617519"/>
            <a:ext cx="3209598" cy="780447"/>
          </a:xfrm>
        </p:spPr>
        <p:txBody>
          <a:bodyPr/>
          <a:lstStyle/>
          <a:p>
            <a:r>
              <a:rPr lang="en-US" dirty="0"/>
              <a:t>Payment for a Pending Student does not guarantee acceptance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22D92A-8DA3-4CC8-BE6E-06811F61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FEE PAYMENT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2414FB-9914-43AE-86B9-4DFCFAC218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4761" y="2584580"/>
            <a:ext cx="3258989" cy="3300140"/>
          </a:xfrm>
        </p:spPr>
        <p:txBody>
          <a:bodyPr/>
          <a:lstStyle/>
          <a:p>
            <a:r>
              <a:rPr lang="en-US" sz="1600" dirty="0"/>
              <a:t>Operations can not ship the forms until all fees are paid, but we can provide student DS-2019 numbers on request (for the purpose of scheduling a visa interview)</a:t>
            </a:r>
          </a:p>
          <a:p>
            <a:r>
              <a:rPr lang="en-US" sz="1600" dirty="0"/>
              <a:t>CIEE will cover the cost of one DS-2019 shipment, but forms can be shipped in multiple shipments on request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E61A7C-F678-4F7C-B0D6-78A487F47B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81886" y="2288718"/>
            <a:ext cx="3258989" cy="3596001"/>
          </a:xfrm>
        </p:spPr>
        <p:txBody>
          <a:bodyPr/>
          <a:lstStyle/>
          <a:p>
            <a:r>
              <a:rPr lang="en-US" sz="1600" dirty="0"/>
              <a:t>We strongly discourage partial payments of invoices, especially Program Fee Invoices</a:t>
            </a:r>
          </a:p>
          <a:p>
            <a:r>
              <a:rPr lang="en-US" sz="1600" dirty="0"/>
              <a:t>If partial payment is unavoidable, please be sure to clearly indicate it on the Payment Information Form</a:t>
            </a:r>
          </a:p>
          <a:p>
            <a:r>
              <a:rPr lang="en-US" sz="1600" dirty="0"/>
              <a:t>CIEE will not ship a DS-2019 form for a partially paid student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3EABE-F89C-4842-8781-1C2F125F0D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961" y="2397966"/>
            <a:ext cx="3258989" cy="3486754"/>
          </a:xfrm>
        </p:spPr>
        <p:txBody>
          <a:bodyPr/>
          <a:lstStyle/>
          <a:p>
            <a:r>
              <a:rPr lang="en-US" sz="1600" dirty="0"/>
              <a:t>If a fully paid student is not accepted on the program, fees will be refunded according to the terms of the Letter of Agreement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354F5-3659-40E2-A30F-64977C4CD00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4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9C8B63-5986-D44C-89E9-AB1E59C5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INVOICES &amp; CREDIT MEMOS</a:t>
            </a:r>
          </a:p>
        </p:txBody>
      </p:sp>
    </p:spTree>
    <p:extLst>
      <p:ext uri="{BB962C8B-B14F-4D97-AF65-F5344CB8AC3E}">
        <p14:creationId xmlns:p14="http://schemas.microsoft.com/office/powerpoint/2010/main" val="192281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0F013D-68B8-9041-9BE6-916753E74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Additional elective options*</a:t>
            </a:r>
          </a:p>
          <a:p>
            <a:r>
              <a:rPr lang="en-US" dirty="0"/>
              <a:t>Copays</a:t>
            </a:r>
          </a:p>
          <a:p>
            <a:r>
              <a:rPr lang="en-US" dirty="0"/>
              <a:t>Travel expenses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*Must be paid before the DS-2019 is shipped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F6242-488C-EE40-86F3-F914B80133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These are expenses tied to a single student</a:t>
            </a:r>
          </a:p>
          <a:p>
            <a:r>
              <a:rPr lang="en-US" dirty="0"/>
              <a:t>For example: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55CB2-C7D8-9945-A59A-12DB32FED8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These are expenses that are generated on a wider level.</a:t>
            </a:r>
          </a:p>
          <a:p>
            <a:r>
              <a:rPr lang="en-US" dirty="0"/>
              <a:t>For example: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B5BB8D-7428-B249-AC05-9D91FEAF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INVOICES CAN BE GENERATED FOR OTHER REASONS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E77A14-2306-1240-A0D7-443A52B234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Additional Student Expenses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F332CD-D9B5-0D46-9439-6E021CFA71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Agency Expenses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086941-54E5-264B-B5C4-E8A35AADC5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Airport Transfer Fees for multiple students</a:t>
            </a:r>
          </a:p>
          <a:p>
            <a:r>
              <a:rPr lang="en-US" dirty="0"/>
              <a:t>Additional DS-2019 shipments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E5F62-7A17-BD47-845A-F67E54809DD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4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19F8-6962-46A7-872A-220E2B42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MEMOS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F866-01D6-4FCB-8DD0-F3F14538F0B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Credit Memos are used to add credit to your account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A7FAF-9720-4F45-8868-EAB391B08E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E60C71-5005-4F16-85F1-965D74894E59}"/>
              </a:ext>
            </a:extLst>
          </p:cNvPr>
          <p:cNvSpPr txBox="1">
            <a:spLocks/>
          </p:cNvSpPr>
          <p:nvPr/>
        </p:nvSpPr>
        <p:spPr>
          <a:xfrm>
            <a:off x="4767944" y="2094138"/>
            <a:ext cx="6597112" cy="39601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During the fiscal year, CIEE may issue credit memos to you</a:t>
            </a:r>
          </a:p>
          <a:p>
            <a:pPr lvl="1"/>
            <a:r>
              <a:rPr lang="en-US" dirty="0"/>
              <a:t>Some credit memos are not issued until after the student has traveled to the US.</a:t>
            </a:r>
          </a:p>
          <a:p>
            <a:r>
              <a:rPr lang="en-US" dirty="0"/>
              <a:t>Credit Memos will appear as a general credit on your account, but can also be applied to specific invoices on request</a:t>
            </a:r>
          </a:p>
          <a:p>
            <a:pPr lvl="1"/>
            <a:r>
              <a:rPr lang="en-US" dirty="0"/>
              <a:t>If you would like to use a credit memo on an invoice, please indicate so on an Invoice Payment Template and send it to your Account Specialist</a:t>
            </a:r>
          </a:p>
          <a:p>
            <a:pPr lvl="1"/>
            <a:r>
              <a:rPr lang="en-US" dirty="0"/>
              <a:t>If you are applying credit memos to a payment, please provide all the information requested on the Invoice Payment Template	</a:t>
            </a:r>
          </a:p>
          <a:p>
            <a:r>
              <a:rPr lang="en-US" dirty="0"/>
              <a:t>Please note:</a:t>
            </a:r>
          </a:p>
          <a:p>
            <a:r>
              <a:rPr lang="en-US" dirty="0"/>
              <a:t>CIEE can not wire a credit balance to your bank account until after our finance reconciliation in the fall.</a:t>
            </a:r>
          </a:p>
        </p:txBody>
      </p:sp>
    </p:spTree>
    <p:extLst>
      <p:ext uri="{BB962C8B-B14F-4D97-AF65-F5344CB8AC3E}">
        <p14:creationId xmlns:p14="http://schemas.microsoft.com/office/powerpoint/2010/main" val="301763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EC59-E76D-4319-9961-084531D9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CREDIT MEMO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FB955-467A-434F-932B-15D2916F6E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8349CD-140A-43BE-9AE8-538132DAAD39}"/>
              </a:ext>
            </a:extLst>
          </p:cNvPr>
          <p:cNvSpPr txBox="1">
            <a:spLocks/>
          </p:cNvSpPr>
          <p:nvPr/>
        </p:nvSpPr>
        <p:spPr>
          <a:xfrm>
            <a:off x="7662995" y="1600200"/>
            <a:ext cx="3677757" cy="3752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header will include the Document Type (Credit Memo), Number, and date of generation</a:t>
            </a:r>
          </a:p>
          <a:p>
            <a:pPr lvl="1"/>
            <a:r>
              <a:rPr lang="en-US" dirty="0"/>
              <a:t>The total will appear in the grey box</a:t>
            </a:r>
          </a:p>
          <a:p>
            <a:r>
              <a:rPr lang="en-US" dirty="0"/>
              <a:t>The Credit Memo will show the credit as a positive number</a:t>
            </a:r>
          </a:p>
          <a:p>
            <a:pPr lvl="1"/>
            <a:r>
              <a:rPr lang="en-US" dirty="0"/>
              <a:t>In this example, a credit is being issued for a student who is dropping their Single Room Request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1B7E61-8E3C-4216-8450-E8F6C719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490662"/>
            <a:ext cx="60769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01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EC59-E76D-4319-9961-084531D9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PAYMENT TEMPLATE WITH CREDIT MEMO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FB955-467A-434F-932B-15D2916F6E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8349CD-140A-43BE-9AE8-538132DAAD39}"/>
              </a:ext>
            </a:extLst>
          </p:cNvPr>
          <p:cNvSpPr txBox="1">
            <a:spLocks/>
          </p:cNvSpPr>
          <p:nvPr/>
        </p:nvSpPr>
        <p:spPr>
          <a:xfrm>
            <a:off x="7574796" y="2800768"/>
            <a:ext cx="3677757" cy="10720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include the invoice number to apply the credit to</a:t>
            </a:r>
          </a:p>
          <a:p>
            <a:pPr lvl="1"/>
            <a:r>
              <a:rPr lang="en-US" dirty="0"/>
              <a:t>This is listed in the Credit Memo section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64094-C22D-421D-A712-02EF57A5E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392468"/>
            <a:ext cx="6686497" cy="388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8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EC59-E76D-4319-9961-084531D9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PAYMENT TEMPLATE WITH CREDIT MEMO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FB955-467A-434F-932B-15D2916F6E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8349CD-140A-43BE-9AE8-538132DAAD39}"/>
              </a:ext>
            </a:extLst>
          </p:cNvPr>
          <p:cNvSpPr txBox="1">
            <a:spLocks/>
          </p:cNvSpPr>
          <p:nvPr/>
        </p:nvSpPr>
        <p:spPr>
          <a:xfrm>
            <a:off x="7410450" y="2845525"/>
            <a:ext cx="3677757" cy="11669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 is possible to apply multiple credit memos to one invoice</a:t>
            </a:r>
          </a:p>
          <a:p>
            <a:pPr lvl="1"/>
            <a:r>
              <a:rPr lang="en-US" dirty="0"/>
              <a:t>Please enter the invoice number in both rows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1BF05-CA9B-41E5-9308-07BB1FE35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48" y="1715589"/>
            <a:ext cx="6651507" cy="38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4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EC59-E76D-4319-9961-084531D9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INVOICE PAYMENT TEMPLATE WITH CREDIT MEMO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FB955-467A-434F-932B-15D2916F6E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8349CD-140A-43BE-9AE8-538132DAAD39}"/>
              </a:ext>
            </a:extLst>
          </p:cNvPr>
          <p:cNvSpPr txBox="1">
            <a:spLocks/>
          </p:cNvSpPr>
          <p:nvPr/>
        </p:nvSpPr>
        <p:spPr>
          <a:xfrm>
            <a:off x="7410450" y="2405742"/>
            <a:ext cx="3677757" cy="2046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 is also possible to apply one credit memo to multiple invoices</a:t>
            </a:r>
          </a:p>
          <a:p>
            <a:pPr lvl="1"/>
            <a:r>
              <a:rPr lang="en-US" dirty="0"/>
              <a:t>Please list each invoice on its own row in the Credit Memo section</a:t>
            </a:r>
          </a:p>
          <a:p>
            <a:pPr lvl="1"/>
            <a:r>
              <a:rPr lang="en-US" dirty="0"/>
              <a:t>This is most useful if the credit memo can fully cover one or more invoices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3836B-B0DA-4132-B6A5-B035CDA18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759131"/>
            <a:ext cx="6684229" cy="381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16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B231D2E-75ED-4748-B219-D421D7FC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QUESTIONS…?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0690209-71CD-1C43-A4F7-DE7C7EB8AD25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00100" y="2143991"/>
            <a:ext cx="3258989" cy="368980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 sz="16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>
                <a:hlinkClick r:id="rId3"/>
              </a:rPr>
              <a:t>HSOps@ciee.org</a:t>
            </a:r>
            <a:endParaRPr lang="en-US" dirty="0"/>
          </a:p>
          <a:p>
            <a:pPr marL="1200150" lvl="1" indent="-457200">
              <a:lnSpc>
                <a:spcPct val="100000"/>
              </a:lnSpc>
              <a:spcBef>
                <a:spcPts val="1000"/>
              </a:spcBef>
              <a:buSzPct val="150000"/>
              <a:defRPr/>
            </a:pPr>
            <a:r>
              <a:rPr lang="en-US" dirty="0"/>
              <a:t>The Operations team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r>
              <a:rPr lang="en-US" dirty="0">
                <a:hlinkClick r:id="rId4"/>
              </a:rPr>
              <a:t>HS-Invoicing@ciee.org</a:t>
            </a:r>
            <a:endParaRPr lang="en-US" dirty="0"/>
          </a:p>
          <a:p>
            <a:pPr marL="1200150" lvl="1" indent="-457200">
              <a:lnSpc>
                <a:spcPct val="100000"/>
              </a:lnSpc>
              <a:spcBef>
                <a:spcPts val="1000"/>
              </a:spcBef>
              <a:buSzPct val="150000"/>
              <a:defRPr/>
            </a:pPr>
            <a:r>
              <a:rPr lang="en-US" dirty="0"/>
              <a:t>Please copy on invoicing and finance related questions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tabLst/>
              <a:defRPr/>
            </a:pPr>
            <a:endParaRPr lang="en-US" dirty="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Tx/>
              <a:buBlip>
                <a:blip r:embed="rId2"/>
              </a:buBlip>
              <a:tabLst/>
              <a:defRPr/>
            </a:pP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2F02D21-04C7-1C40-8FBF-CE15BE151B1B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453666" y="2148237"/>
            <a:ext cx="6900134" cy="3753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CIEE Portland – headquarters</a:t>
            </a:r>
            <a:br>
              <a:rPr lang="en-US" dirty="0"/>
            </a:br>
            <a:r>
              <a:rPr lang="en-US" dirty="0"/>
              <a:t>300 Fore Street</a:t>
            </a:r>
            <a:br>
              <a:rPr lang="en-US" dirty="0"/>
            </a:br>
            <a:r>
              <a:rPr lang="en-US" dirty="0"/>
              <a:t>Portland, ME 04101</a:t>
            </a:r>
            <a:br>
              <a:rPr lang="en-US" dirty="0"/>
            </a:br>
            <a:r>
              <a:rPr lang="en-US" dirty="0"/>
              <a:t>1-800-40-STUDY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279DF26-54EF-6E4E-89BF-3E9F9AE5A6D7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787052" y="1496597"/>
            <a:ext cx="10566748" cy="498684"/>
          </a:xfrm>
          <a:prstGeom prst="rect">
            <a:avLst/>
          </a:prstGeom>
          <a:solidFill>
            <a:schemeClr val="bg1">
              <a:tint val="95000"/>
              <a:satMod val="1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accent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Your Account Specialist is here to help!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4E0403-2440-4162-82E4-AB70A9D0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66" y="4772025"/>
            <a:ext cx="76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150810-9A93-4F23-BDAA-E0CEB02A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4710112"/>
            <a:ext cx="9048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89269FD-F991-4100-8FA8-F20B30F69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35" y="4733924"/>
            <a:ext cx="8763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216C4EF-7DEA-4C48-B699-B4A39776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82" y="4767262"/>
            <a:ext cx="8001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E92F65-E29B-4EF8-9438-DD069550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805" y="4710112"/>
            <a:ext cx="10001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2AB425F-E49D-49D1-A2CD-F621E95D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153" y="4486275"/>
            <a:ext cx="10096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CE001A-C45D-47F3-8EEF-0946777BE4FA}"/>
              </a:ext>
            </a:extLst>
          </p:cNvPr>
          <p:cNvSpPr txBox="1"/>
          <p:nvPr/>
        </p:nvSpPr>
        <p:spPr>
          <a:xfrm>
            <a:off x="4268912" y="5647315"/>
            <a:ext cx="1131507" cy="5232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1000" b="0" i="0" dirty="0">
                <a:solidFill>
                  <a:srgbClr val="505251"/>
                </a:solidFill>
                <a:latin typeface="Montserrat ExtraLight" pitchFamily="2" charset="77"/>
              </a:rPr>
              <a:t>Eve Schultz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b="0" i="1" dirty="0">
                <a:solidFill>
                  <a:srgbClr val="505251"/>
                </a:solidFill>
                <a:latin typeface="Montserrat ExtraLight" pitchFamily="2" charset="77"/>
              </a:rPr>
              <a:t>Senior Account Specialist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FEF446-EB6E-4105-A63E-40B04C8F2CB2}"/>
              </a:ext>
            </a:extLst>
          </p:cNvPr>
          <p:cNvSpPr txBox="1"/>
          <p:nvPr/>
        </p:nvSpPr>
        <p:spPr>
          <a:xfrm>
            <a:off x="5267068" y="5716564"/>
            <a:ext cx="1391164" cy="38472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1000" b="0" i="0" dirty="0">
                <a:solidFill>
                  <a:srgbClr val="505251"/>
                </a:solidFill>
                <a:latin typeface="Montserrat ExtraLight" pitchFamily="2" charset="77"/>
              </a:rPr>
              <a:t>Melissa Chase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b="0" i="1" dirty="0">
                <a:solidFill>
                  <a:srgbClr val="505251"/>
                </a:solidFill>
                <a:latin typeface="Montserrat ExtraLight" pitchFamily="2" charset="77"/>
              </a:rPr>
              <a:t>Account Specialist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97EB59-7657-402E-8756-1D9036EEF20A}"/>
              </a:ext>
            </a:extLst>
          </p:cNvPr>
          <p:cNvSpPr txBox="1"/>
          <p:nvPr/>
        </p:nvSpPr>
        <p:spPr>
          <a:xfrm>
            <a:off x="6415088" y="5708956"/>
            <a:ext cx="1391164" cy="38472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1000" b="0" i="0" dirty="0">
                <a:solidFill>
                  <a:srgbClr val="505251"/>
                </a:solidFill>
                <a:latin typeface="Montserrat ExtraLight" pitchFamily="2" charset="77"/>
              </a:rPr>
              <a:t>Amelia Devine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b="0" i="1" dirty="0">
                <a:solidFill>
                  <a:srgbClr val="505251"/>
                </a:solidFill>
                <a:latin typeface="Montserrat ExtraLight" pitchFamily="2" charset="77"/>
              </a:rPr>
              <a:t>Account Specialist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B02D8A-EB3E-487F-BA95-B1D7662F8F11}"/>
              </a:ext>
            </a:extLst>
          </p:cNvPr>
          <p:cNvSpPr txBox="1"/>
          <p:nvPr/>
        </p:nvSpPr>
        <p:spPr>
          <a:xfrm>
            <a:off x="7618092" y="5716563"/>
            <a:ext cx="1391164" cy="38472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1000" b="0" i="0" dirty="0">
                <a:solidFill>
                  <a:srgbClr val="505251"/>
                </a:solidFill>
                <a:latin typeface="Montserrat ExtraLight" pitchFamily="2" charset="77"/>
              </a:rPr>
              <a:t>Justin Waligory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b="0" i="1" dirty="0">
                <a:solidFill>
                  <a:srgbClr val="505251"/>
                </a:solidFill>
                <a:latin typeface="Montserrat ExtraLight" pitchFamily="2" charset="77"/>
              </a:rPr>
              <a:t>Account Specialist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2AB86-76B7-4AF4-8802-A610A5982067}"/>
              </a:ext>
            </a:extLst>
          </p:cNvPr>
          <p:cNvSpPr txBox="1"/>
          <p:nvPr/>
        </p:nvSpPr>
        <p:spPr>
          <a:xfrm>
            <a:off x="8820921" y="5703413"/>
            <a:ext cx="1391339" cy="384721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1000" b="0" i="0" dirty="0">
                <a:solidFill>
                  <a:srgbClr val="505251"/>
                </a:solidFill>
                <a:latin typeface="Montserrat ExtraLight" pitchFamily="2" charset="77"/>
              </a:rPr>
              <a:t>Emily Pakulski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b="0" i="1" dirty="0">
                <a:solidFill>
                  <a:srgbClr val="505251"/>
                </a:solidFill>
                <a:latin typeface="Montserrat ExtraLight" pitchFamily="2" charset="77"/>
              </a:rPr>
              <a:t>Account Specialist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5C232F-1824-4007-80A1-29E6AB802E5B}"/>
              </a:ext>
            </a:extLst>
          </p:cNvPr>
          <p:cNvSpPr txBox="1"/>
          <p:nvPr/>
        </p:nvSpPr>
        <p:spPr>
          <a:xfrm>
            <a:off x="9952273" y="5428653"/>
            <a:ext cx="1623410" cy="661720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1000" b="0" i="0" dirty="0">
                <a:solidFill>
                  <a:srgbClr val="505251"/>
                </a:solidFill>
                <a:latin typeface="Montserrat ExtraLight" pitchFamily="2" charset="77"/>
              </a:rPr>
              <a:t>Annie Hooper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i="1" dirty="0">
                <a:solidFill>
                  <a:srgbClr val="505251"/>
                </a:solidFill>
                <a:latin typeface="Montserrat ExtraLight" pitchFamily="2" charset="77"/>
              </a:rPr>
              <a:t>Manager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i="1" dirty="0">
                <a:solidFill>
                  <a:srgbClr val="505251"/>
                </a:solidFill>
                <a:latin typeface="Montserrat ExtraLight" pitchFamily="2" charset="77"/>
              </a:rPr>
              <a:t>International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900" i="1" dirty="0">
                <a:solidFill>
                  <a:srgbClr val="505251"/>
                </a:solidFill>
                <a:latin typeface="Montserrat ExtraLight" pitchFamily="2" charset="77"/>
              </a:rPr>
              <a:t>Operations</a:t>
            </a:r>
            <a:endParaRPr lang="en-US" sz="900" b="0" i="1" dirty="0">
              <a:solidFill>
                <a:srgbClr val="505251"/>
              </a:solidFill>
              <a:latin typeface="Montserrat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008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6B5223-6369-6441-B411-B6DE9545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731527-35D3-AF46-80A3-1E2AC320B0E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8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9C8B63-5986-D44C-89E9-AB1E59C5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FEE INVOICING</a:t>
            </a:r>
          </a:p>
        </p:txBody>
      </p:sp>
    </p:spTree>
    <p:extLst>
      <p:ext uri="{BB962C8B-B14F-4D97-AF65-F5344CB8AC3E}">
        <p14:creationId xmlns:p14="http://schemas.microsoft.com/office/powerpoint/2010/main" val="1922626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950AB3-C020-4789-9878-0F793C22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FEE INVOICING STARTS IN BEACON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C4BC9-B20A-4D28-A9D5-41D0B44D9C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Program Fee Invoices are automatically generated according to the Elective Options in Beacon</a:t>
            </a:r>
          </a:p>
          <a:p>
            <a:pPr lvl="1"/>
            <a:r>
              <a:rPr lang="en-US" dirty="0"/>
              <a:t>If a student selects an option in Beacon, it will appear on their invoice</a:t>
            </a:r>
          </a:p>
          <a:p>
            <a:pPr lvl="1"/>
            <a:r>
              <a:rPr lang="en-US" dirty="0"/>
              <a:t>Please be sure to confirm that the elective options section in Beacon is correct</a:t>
            </a:r>
          </a:p>
          <a:p>
            <a:r>
              <a:rPr lang="en-US" dirty="0"/>
              <a:t>If a student has selected an option by mistake, or has changed their mind, please reach out to your Operations contact as soon as possible.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CD938-4E54-4C56-BC47-D92E09B419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F6C745-3451-4006-BE07-D91C53FD612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9A6B9F-B1DE-4BED-9653-8B68999ED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74"/>
          <a:stretch/>
        </p:blipFill>
        <p:spPr>
          <a:xfrm>
            <a:off x="825909" y="1567687"/>
            <a:ext cx="10323872" cy="22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5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AEAC1D-027A-49D9-AB8D-E3BCCD60D8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9ADC60-9508-4F31-B7A1-FC241DB4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FEE INVOICES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F7EFE-0687-4636-94E1-21D3322FA7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Once the Program Fee Invoices are generated, your Operations contact will send your finance contact a notification email</a:t>
            </a:r>
          </a:p>
          <a:p>
            <a:r>
              <a:rPr lang="en-US" dirty="0"/>
              <a:t>This email will contain:</a:t>
            </a:r>
          </a:p>
          <a:p>
            <a:pPr lvl="1"/>
            <a:r>
              <a:rPr lang="en-US" b="1" dirty="0"/>
              <a:t>PDF copies </a:t>
            </a:r>
            <a:r>
              <a:rPr lang="en-US" dirty="0"/>
              <a:t>of any program fee invoices for your agency</a:t>
            </a:r>
          </a:p>
          <a:p>
            <a:pPr lvl="1"/>
            <a:r>
              <a:rPr lang="en-US" dirty="0"/>
              <a:t>A blank </a:t>
            </a:r>
            <a:r>
              <a:rPr lang="en-US" b="1" dirty="0"/>
              <a:t>Invoice Payment Template (IPT) </a:t>
            </a:r>
            <a:r>
              <a:rPr lang="en-US" dirty="0"/>
              <a:t>Excel document</a:t>
            </a:r>
          </a:p>
          <a:p>
            <a:r>
              <a:rPr lang="en-US" dirty="0"/>
              <a:t>If the pricing does not match your Letter of Agreement, please contact your Sales or Operations contact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BFC97-D798-4F80-AC8C-44C60B329CA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643C28-0909-4908-A0D5-054645898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60"/>
          <a:stretch/>
        </p:blipFill>
        <p:spPr>
          <a:xfrm>
            <a:off x="8128816" y="356334"/>
            <a:ext cx="3771901" cy="19674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F43D52-6CF7-408F-B972-2C6C7A3E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16" y="2333339"/>
            <a:ext cx="3771901" cy="2398744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BA449B-5AFD-4801-BF8B-8E419E58A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953"/>
          <a:stretch/>
        </p:blipFill>
        <p:spPr>
          <a:xfrm>
            <a:off x="8128817" y="4643729"/>
            <a:ext cx="3771901" cy="190947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6610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EC59-E76D-4319-9961-084531D9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PROGRAM FEE INVOICE</a:t>
            </a:r>
          </a:p>
        </p:txBody>
      </p:sp>
      <p:pic>
        <p:nvPicPr>
          <p:cNvPr id="7" name="Table Placeholder 6">
            <a:extLst>
              <a:ext uri="{FF2B5EF4-FFF2-40B4-BE49-F238E27FC236}">
                <a16:creationId xmlns:a16="http://schemas.microsoft.com/office/drawing/2014/main" id="{FD88652D-FB41-4786-B0B3-A6325CB16246}"/>
              </a:ext>
            </a:extLst>
          </p:cNvPr>
          <p:cNvPicPr>
            <a:picLocks noGrp="1" noChangeAspect="1"/>
          </p:cNvPicPr>
          <p:nvPr>
            <p:ph type="tbl" sz="quarter" idx="17"/>
          </p:nvPr>
        </p:nvPicPr>
        <p:blipFill>
          <a:blip r:embed="rId2"/>
          <a:stretch>
            <a:fillRect/>
          </a:stretch>
        </p:blipFill>
        <p:spPr>
          <a:xfrm>
            <a:off x="1448006" y="1600200"/>
            <a:ext cx="5741576" cy="3949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FB955-467A-434F-932B-15D2916F6E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8349CD-140A-43BE-9AE8-538132DAAD39}"/>
              </a:ext>
            </a:extLst>
          </p:cNvPr>
          <p:cNvSpPr txBox="1">
            <a:spLocks/>
          </p:cNvSpPr>
          <p:nvPr/>
        </p:nvSpPr>
        <p:spPr>
          <a:xfrm>
            <a:off x="7662995" y="1600200"/>
            <a:ext cx="3677757" cy="3752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3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header will include the Document Type (Invoice), Invoice Number, and date of generation</a:t>
            </a:r>
          </a:p>
          <a:p>
            <a:pPr lvl="1"/>
            <a:r>
              <a:rPr lang="en-US" dirty="0"/>
              <a:t>The total will appear in the grey box</a:t>
            </a:r>
          </a:p>
          <a:p>
            <a:r>
              <a:rPr lang="en-US" dirty="0"/>
              <a:t>The invoice is broken down into several line items</a:t>
            </a:r>
          </a:p>
          <a:p>
            <a:pPr lvl="1"/>
            <a:r>
              <a:rPr lang="en-US" dirty="0"/>
              <a:t>Program Fee (Semester or Year)</a:t>
            </a:r>
          </a:p>
          <a:p>
            <a:pPr lvl="1"/>
            <a:r>
              <a:rPr lang="en-US" dirty="0"/>
              <a:t>SEVIS Fee</a:t>
            </a:r>
          </a:p>
          <a:p>
            <a:pPr lvl="1"/>
            <a:r>
              <a:rPr lang="en-US" dirty="0"/>
              <a:t>Background Check Fee</a:t>
            </a:r>
          </a:p>
          <a:p>
            <a:pPr lvl="1"/>
            <a:r>
              <a:rPr lang="en-US" dirty="0"/>
              <a:t>Any elective options will appear as separate line items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0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3D928B-4646-4110-B49E-8D4A44955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400" dirty="0"/>
              <a:t>This fee covers costs associated with student placement.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3AA7F-4222-420B-8EF9-FAD7C8580D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HS SEVIS FEE on invoice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C0D19-50A5-4143-BDDF-BCF833C720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HS CBC Fee on invoice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E10197-FDFD-4C4E-B906-895C1AA1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FEE INVOICES CONTINUED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EE84BB-3DF6-4C08-AEFD-5D93BF1A0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/>
          <a:lstStyle/>
          <a:p>
            <a:pPr algn="ctr"/>
            <a:r>
              <a:rPr lang="en-US" dirty="0"/>
              <a:t>Included on the Program Fee Invoice are two fees that are considered </a:t>
            </a:r>
          </a:p>
          <a:p>
            <a:pPr algn="ctr"/>
            <a:r>
              <a:rPr lang="en-US" b="1" dirty="0"/>
              <a:t>non-refundable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even in the case of a cancellation.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If you have any questions regarding these fees, please reach out to your Operations or Sales contact.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22E4B5-7AF5-4642-A259-C915039C20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400" dirty="0"/>
              <a:t>This is the fee assessed by the United States for the issuance of a J-1 visa.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434868-D32C-41B3-A63E-254A563E991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SEVIS Fee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22DF7A-7E16-4513-A0C2-97B5563205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CBC Fee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C6FDE3-7EBB-4E31-B7AB-A4AD9D81AE6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8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9C8B63-5986-D44C-89E9-AB1E59C5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FEE PAYMENT</a:t>
            </a:r>
          </a:p>
        </p:txBody>
      </p:sp>
    </p:spTree>
    <p:extLst>
      <p:ext uri="{BB962C8B-B14F-4D97-AF65-F5344CB8AC3E}">
        <p14:creationId xmlns:p14="http://schemas.microsoft.com/office/powerpoint/2010/main" val="729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02319B-F080-4AD0-AED9-D3770D311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FEE PAYMENT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0E497-AA5B-4486-8BB1-B481FA7E0C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3148" y="2133600"/>
            <a:ext cx="6819900" cy="3727099"/>
          </a:xfrm>
        </p:spPr>
        <p:txBody>
          <a:bodyPr/>
          <a:lstStyle/>
          <a:p>
            <a:r>
              <a:rPr lang="en-US" dirty="0"/>
              <a:t>When submitting payment, please remit to the account at the bottom of the Program Fee Invoice</a:t>
            </a:r>
          </a:p>
          <a:p>
            <a:r>
              <a:rPr lang="en-US" dirty="0"/>
              <a:t>Prior to, or the same day as each transfer, please send your Operations contact a completed </a:t>
            </a:r>
            <a:r>
              <a:rPr lang="en-US" b="1" dirty="0"/>
              <a:t>Invoice Payment Template</a:t>
            </a:r>
          </a:p>
          <a:p>
            <a:pPr lvl="1"/>
            <a:r>
              <a:rPr lang="en-US" dirty="0"/>
              <a:t>Please copy </a:t>
            </a:r>
            <a:r>
              <a:rPr lang="en-US" dirty="0">
                <a:hlinkClick r:id="rId2"/>
              </a:rPr>
              <a:t>HS-Invoicing@ciee.org</a:t>
            </a:r>
            <a:r>
              <a:rPr lang="en-US" dirty="0"/>
              <a:t> on this email</a:t>
            </a:r>
          </a:p>
          <a:p>
            <a:pPr lvl="1"/>
            <a:r>
              <a:rPr lang="en-US" dirty="0"/>
              <a:t>A blank IPT form will be attached to the Program Fee Invoice email from your Operations contact.</a:t>
            </a:r>
          </a:p>
          <a:p>
            <a:r>
              <a:rPr lang="en-US" dirty="0"/>
              <a:t>If you are sending payment in multiple wire transfers, please submit a new IPT for each wire transfer</a:t>
            </a:r>
            <a:endParaRPr lang="en-US" b="1" dirty="0"/>
          </a:p>
          <a:p>
            <a:pPr lvl="1"/>
            <a:r>
              <a:rPr lang="en-US" dirty="0"/>
              <a:t>Please ask your Account Specialist if you have any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22E6B-7879-4B9C-A15B-03CC1FCF31D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13FCD3-79D0-40A0-B038-5EFB76AE33DF}"/>
              </a:ext>
            </a:extLst>
          </p:cNvPr>
          <p:cNvSpPr txBox="1">
            <a:spLocks/>
          </p:cNvSpPr>
          <p:nvPr/>
        </p:nvSpPr>
        <p:spPr>
          <a:xfrm>
            <a:off x="800100" y="942392"/>
            <a:ext cx="3230724" cy="51118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3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Tips from our Finance Team:</a:t>
            </a:r>
          </a:p>
          <a:p>
            <a:endParaRPr lang="en-US" dirty="0"/>
          </a:p>
          <a:p>
            <a:r>
              <a:rPr lang="en-US" sz="1400" u="sng" dirty="0"/>
              <a:t>Please write your agent code or a student USAHS ID in the comments on the remittance. </a:t>
            </a:r>
            <a:r>
              <a:rPr lang="en-US" sz="1400" dirty="0"/>
              <a:t>This will help our Finance Team quickly identify the payment and apply it to your account</a:t>
            </a:r>
          </a:p>
          <a:p>
            <a:endParaRPr lang="en-US" sz="1400" dirty="0"/>
          </a:p>
          <a:p>
            <a:r>
              <a:rPr lang="en-US" sz="1400" dirty="0"/>
              <a:t>It is not required to send a receipt of the wire transfer with the Invoice Payment template, but it is helpful.</a:t>
            </a:r>
          </a:p>
          <a:p>
            <a:endParaRPr lang="en-US" sz="1400" dirty="0"/>
          </a:p>
          <a:p>
            <a:r>
              <a:rPr lang="en-US" sz="1400" dirty="0"/>
              <a:t>Please note that it can take anywhere from several days to a week for payment to reach our account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45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EC59-E76D-4319-9961-084531D9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AN INVOICE PAYMENT TEMPLATE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FB955-467A-434F-932B-15D2916F6E2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393530-0317-4192-A95D-B222A649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95366"/>
            <a:ext cx="6818646" cy="396058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8349CD-140A-43BE-9AE8-538132DAAD39}"/>
              </a:ext>
            </a:extLst>
          </p:cNvPr>
          <p:cNvSpPr txBox="1">
            <a:spLocks/>
          </p:cNvSpPr>
          <p:nvPr/>
        </p:nvSpPr>
        <p:spPr>
          <a:xfrm>
            <a:off x="7662995" y="1392467"/>
            <a:ext cx="3677757" cy="45324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5000"/>
              <a:buFontTx/>
              <a:buBlip>
                <a:blip r:embed="rId3"/>
              </a:buBlip>
              <a:defRPr sz="16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>
                    <a:lumMod val="50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include your agent code and transfer date</a:t>
            </a:r>
          </a:p>
          <a:p>
            <a:pPr lvl="1"/>
            <a:r>
              <a:rPr lang="en-US" dirty="0"/>
              <a:t>The total amount transferred will automatically fill from the spreadsheet</a:t>
            </a:r>
          </a:p>
          <a:p>
            <a:r>
              <a:rPr lang="en-US" dirty="0"/>
              <a:t>Enter the Invoice Numbers to be covered by the payment, as well as student names and USAHS IDs</a:t>
            </a:r>
          </a:p>
          <a:p>
            <a:pPr lvl="1"/>
            <a:r>
              <a:rPr lang="en-US" dirty="0"/>
              <a:t>BATCH # can be left blank</a:t>
            </a:r>
          </a:p>
          <a:p>
            <a:pPr lvl="1"/>
            <a:r>
              <a:rPr lang="en-US" dirty="0"/>
              <a:t>If the payment will cover multiple invoices, please enter each on their own line</a:t>
            </a:r>
          </a:p>
          <a:p>
            <a:pPr lvl="1"/>
            <a:r>
              <a:rPr lang="en-US" dirty="0"/>
              <a:t>If you are applying credit memos to the payment, please provide all the information requested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71243"/>
      </p:ext>
    </p:extLst>
  </p:cSld>
  <p:clrMapOvr>
    <a:masterClrMapping/>
  </p:clrMapOvr>
</p:sld>
</file>

<file path=ppt/theme/theme1.xml><?xml version="1.0" encoding="utf-8"?>
<a:theme xmlns:a="http://schemas.openxmlformats.org/drawingml/2006/main" name="2_Left Align ">
  <a:themeElements>
    <a:clrScheme name="Custom 1">
      <a:dk1>
        <a:srgbClr val="505250"/>
      </a:dk1>
      <a:lt1>
        <a:srgbClr val="FFFFFF"/>
      </a:lt1>
      <a:dk2>
        <a:srgbClr val="C1C4C8"/>
      </a:dk2>
      <a:lt2>
        <a:srgbClr val="009845"/>
      </a:lt2>
      <a:accent1>
        <a:srgbClr val="4472C4"/>
      </a:accent1>
      <a:accent2>
        <a:srgbClr val="FF5E00"/>
      </a:accent2>
      <a:accent3>
        <a:srgbClr val="41A7C5"/>
      </a:accent3>
      <a:accent4>
        <a:srgbClr val="A15EB5"/>
      </a:accent4>
      <a:accent5>
        <a:srgbClr val="712182"/>
      </a:accent5>
      <a:accent6>
        <a:srgbClr val="1F0146"/>
      </a:accent6>
      <a:hlink>
        <a:srgbClr val="A1D35E"/>
      </a:hlink>
      <a:folHlink>
        <a:srgbClr val="CE0D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t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 typeface="Arial" panose="020B0604020202020204" pitchFamily="34" charset="0"/>
          <a:buNone/>
          <a:tabLst/>
          <a:defRPr sz="1400" b="0" i="0" dirty="0">
            <a:solidFill>
              <a:srgbClr val="505251"/>
            </a:solidFill>
            <a:latin typeface="Montserrat Extra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EE External PowerPoint Template FINAL.pptx" id="{3083681B-EC9C-4CB5-A697-3F60B0A4CF07}" vid="{F1DF6360-7CE7-4AB2-B439-C634B9017D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93A9D97D8BB84096F910E4BDE17D89" ma:contentTypeVersion="18" ma:contentTypeDescription="Create a new document." ma:contentTypeScope="" ma:versionID="8f22072d3fbaa39655017e30b44cff41">
  <xsd:schema xmlns:xsd="http://www.w3.org/2001/XMLSchema" xmlns:xs="http://www.w3.org/2001/XMLSchema" xmlns:p="http://schemas.microsoft.com/office/2006/metadata/properties" xmlns:ns2="61a93722-afec-475e-a381-f76e59850791" targetNamespace="http://schemas.microsoft.com/office/2006/metadata/properties" ma:root="true" ma:fieldsID="7cd93c328b3ff750bbb73bb96a651f80" ns2:_="">
    <xsd:import namespace="61a93722-afec-475e-a381-f76e598507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93722-afec-475e-a381-f76e598507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a93722-afec-475e-a381-f76e59850791">PEMKFSCAVE5C-42-44458</_dlc_DocId>
    <_dlc_DocIdUrl xmlns="61a93722-afec-475e-a381-f76e59850791">
      <Url>https://cieenet.ciee.org/studyabroad/institutionalrelations/_layouts/DocIdRedir.aspx?ID=PEMKFSCAVE5C-42-44458</Url>
      <Description>PEMKFSCAVE5C-42-44458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22804B-6CA4-41AC-B4F8-B10A9A963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93722-afec-475e-a381-f76e59850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33B8E8-AE16-4AFE-86F6-7FE8A35D553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D2F90A3-108D-499E-869E-7C04D8AAED27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61a93722-afec-475e-a381-f76e59850791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754989C4-FFCF-4D33-87A9-3952BF8DAB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CIEE External PowerPoint Template FINAL</Template>
  <TotalTime>17720</TotalTime>
  <Words>1132</Words>
  <Application>Microsoft Office PowerPoint</Application>
  <PresentationFormat>Widescreen</PresentationFormat>
  <Paragraphs>147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Montserrat Light</vt:lpstr>
      <vt:lpstr>Montserrat</vt:lpstr>
      <vt:lpstr>Aglet Slab</vt:lpstr>
      <vt:lpstr>Montserrat ExtraLight</vt:lpstr>
      <vt:lpstr>Montserrat SemiBold</vt:lpstr>
      <vt:lpstr>TitlingGothicFB Comp Standard</vt:lpstr>
      <vt:lpstr>Arial</vt:lpstr>
      <vt:lpstr>TitlingGothicFB Comp</vt:lpstr>
      <vt:lpstr>Montserrat Medium</vt:lpstr>
      <vt:lpstr>2_Left Align </vt:lpstr>
      <vt:lpstr>INVOICING &amp; PAYMENTS</vt:lpstr>
      <vt:lpstr>PROGRAM FEE INVOICING</vt:lpstr>
      <vt:lpstr>PROGRAM FEE INVOICING STARTS IN BEACON</vt:lpstr>
      <vt:lpstr>PROGRAM FEE INVOICES</vt:lpstr>
      <vt:lpstr>ANATOMY OF A PROGRAM FEE INVOICE</vt:lpstr>
      <vt:lpstr>PROGRAM FEE INVOICES CONTINUED</vt:lpstr>
      <vt:lpstr>PROGRAM FEE PAYMENT</vt:lpstr>
      <vt:lpstr>PROGRAM FEE PAYMENT</vt:lpstr>
      <vt:lpstr>ANATOMY OF AN INVOICE PAYMENT TEMPLATE</vt:lpstr>
      <vt:lpstr>PROGRAM FEE PAYMENT</vt:lpstr>
      <vt:lpstr>MISCELLANEOUS INVOICES &amp; CREDIT MEMOS</vt:lpstr>
      <vt:lpstr>INVOICES CAN BE GENERATED FOR OTHER REASONS</vt:lpstr>
      <vt:lpstr>CREDIT MEMOS</vt:lpstr>
      <vt:lpstr>ANATOMY OF A CREDIT MEMO</vt:lpstr>
      <vt:lpstr>INVOICE PAYMENT TEMPLATE WITH CREDIT MEMO</vt:lpstr>
      <vt:lpstr>INVOICE PAYMENT TEMPLATE WITH CREDIT MEMO</vt:lpstr>
      <vt:lpstr>INVOICE PAYMENT TEMPLATE WITH CREDIT MEMO</vt:lpstr>
      <vt:lpstr>QUESTIONS…?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Devine</dc:creator>
  <cp:lastModifiedBy>Amelia Devine</cp:lastModifiedBy>
  <cp:revision>38</cp:revision>
  <cp:lastPrinted>2019-01-03T20:32:04Z</cp:lastPrinted>
  <dcterms:created xsi:type="dcterms:W3CDTF">2019-11-05T19:43:52Z</dcterms:created>
  <dcterms:modified xsi:type="dcterms:W3CDTF">2020-01-30T15:28:55Z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0x010100FE93A9D97D8BB84096F910E4BDE17D89</vt:lpwstr>
  </property>
  <property fmtid="{D5CDD505-2E9C-101B-9397-08002B2CF9AE}" pid="3" name="_dlc_DocIdItemGuid">
    <vt:lpwstr>367e264d-b357-45d0-ab48-0c8e99c0a8d5</vt:lpwstr>
  </property>
</Properties>
</file>